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8"/>
  </p:notesMasterIdLst>
  <p:sldIdLst>
    <p:sldId id="256" r:id="rId2"/>
    <p:sldId id="257" r:id="rId3"/>
    <p:sldId id="259" r:id="rId4"/>
    <p:sldId id="280" r:id="rId5"/>
    <p:sldId id="291" r:id="rId6"/>
    <p:sldId id="258" r:id="rId7"/>
    <p:sldId id="260" r:id="rId8"/>
    <p:sldId id="263" r:id="rId9"/>
    <p:sldId id="264" r:id="rId10"/>
    <p:sldId id="288" r:id="rId11"/>
    <p:sldId id="261" r:id="rId12"/>
    <p:sldId id="287" r:id="rId13"/>
    <p:sldId id="285" r:id="rId14"/>
    <p:sldId id="286" r:id="rId15"/>
    <p:sldId id="267" r:id="rId16"/>
    <p:sldId id="290" r:id="rId17"/>
    <p:sldId id="289" r:id="rId18"/>
    <p:sldId id="269" r:id="rId19"/>
    <p:sldId id="271" r:id="rId20"/>
    <p:sldId id="275" r:id="rId21"/>
    <p:sldId id="273" r:id="rId22"/>
    <p:sldId id="277" r:id="rId23"/>
    <p:sldId id="278" r:id="rId24"/>
    <p:sldId id="279" r:id="rId25"/>
    <p:sldId id="274" r:id="rId26"/>
    <p:sldId id="276" r:id="rId27"/>
  </p:sldIdLst>
  <p:sldSz cx="24384000" cy="13716000"/>
  <p:notesSz cx="7010400" cy="9296400"/>
  <p:embeddedFontLst>
    <p:embeddedFont>
      <p:font typeface="Helvetica Neue" panose="020B0604020202020204" charset="0"/>
      <p:regular r:id="rId29"/>
      <p:bold r:id="rId30"/>
      <p:italic r:id="rId31"/>
      <p:boldItalic r:id="rId32"/>
    </p:embeddedFont>
    <p:embeddedFont>
      <p:font typeface="Helvetica Neue Light" panose="020B0604020202020204" charset="0"/>
      <p:regular r:id="rId33"/>
      <p:bold r:id="rId34"/>
      <p:italic r:id="rId35"/>
      <p:boldItalic r:id="rId36"/>
    </p:embeddedFont>
    <p:embeddedFont>
      <p:font typeface="Proxima Nova" panose="020B0604020202020204" charset="0"/>
      <p:regular r:id="rId37"/>
      <p:bold r:id="rId38"/>
      <p:italic r:id="rId39"/>
      <p:boldItalic r:id="rId40"/>
    </p:embeddedFont>
    <p:embeddedFont>
      <p:font typeface="Proxima Nova Semibold" panose="020B0604020202020204" charset="0"/>
      <p:regular r:id="rId41"/>
      <p:bold r:id="rId42"/>
      <p:boldItalic r:id="rId43"/>
    </p:embeddedFont>
    <p:embeddedFont>
      <p:font typeface="Quattrocento Sans" panose="020B05020500000200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P1w0G9j93e0Jalwx+Usa6Zrr1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D7925-FBAF-4085-83EE-DE4B8F91EE8E}" v="4" dt="2023-02-07T11:24:22.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1" autoAdjust="0"/>
    <p:restoredTop sz="80101" autoAdjust="0"/>
  </p:normalViewPr>
  <p:slideViewPr>
    <p:cSldViewPr snapToGrid="0">
      <p:cViewPr varScale="1">
        <p:scale>
          <a:sx n="34" d="100"/>
          <a:sy n="34" d="100"/>
        </p:scale>
        <p:origin x="1133" y="91"/>
      </p:cViewPr>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5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emore Gwiriri" userId="61123ce5-c427-4a9b-bec5-bcbad874d946" providerId="ADAL" clId="{909D7925-FBAF-4085-83EE-DE4B8F91EE8E}"/>
    <pc:docChg chg="custSel modSld">
      <pc:chgData name="Lovemore Gwiriri" userId="61123ce5-c427-4a9b-bec5-bcbad874d946" providerId="ADAL" clId="{909D7925-FBAF-4085-83EE-DE4B8F91EE8E}" dt="2023-02-07T11:30:07.068" v="2" actId="21"/>
      <pc:docMkLst>
        <pc:docMk/>
      </pc:docMkLst>
      <pc:sldChg chg="modSp mod">
        <pc:chgData name="Lovemore Gwiriri" userId="61123ce5-c427-4a9b-bec5-bcbad874d946" providerId="ADAL" clId="{909D7925-FBAF-4085-83EE-DE4B8F91EE8E}" dt="2023-02-07T11:15:36.614" v="0" actId="1076"/>
        <pc:sldMkLst>
          <pc:docMk/>
          <pc:sldMk cId="0" sldId="257"/>
        </pc:sldMkLst>
        <pc:picChg chg="mod">
          <ac:chgData name="Lovemore Gwiriri" userId="61123ce5-c427-4a9b-bec5-bcbad874d946" providerId="ADAL" clId="{909D7925-FBAF-4085-83EE-DE4B8F91EE8E}" dt="2023-02-07T11:15:36.614" v="0" actId="1076"/>
          <ac:picMkLst>
            <pc:docMk/>
            <pc:sldMk cId="0" sldId="257"/>
            <ac:picMk id="56" creationId="{00000000-0000-0000-0000-000000000000}"/>
          </ac:picMkLst>
        </pc:picChg>
      </pc:sldChg>
      <pc:sldChg chg="modSp mod">
        <pc:chgData name="Lovemore Gwiriri" userId="61123ce5-c427-4a9b-bec5-bcbad874d946" providerId="ADAL" clId="{909D7925-FBAF-4085-83EE-DE4B8F91EE8E}" dt="2023-02-07T11:21:48.638" v="1" actId="1076"/>
        <pc:sldMkLst>
          <pc:docMk/>
          <pc:sldMk cId="0" sldId="259"/>
        </pc:sldMkLst>
        <pc:picChg chg="mod">
          <ac:chgData name="Lovemore Gwiriri" userId="61123ce5-c427-4a9b-bec5-bcbad874d946" providerId="ADAL" clId="{909D7925-FBAF-4085-83EE-DE4B8F91EE8E}" dt="2023-02-07T11:21:48.638" v="1" actId="1076"/>
          <ac:picMkLst>
            <pc:docMk/>
            <pc:sldMk cId="0" sldId="259"/>
            <ac:picMk id="3" creationId="{8197DA32-5618-4515-9781-CC3685219DD0}"/>
          </ac:picMkLst>
        </pc:picChg>
      </pc:sldChg>
      <pc:sldChg chg="delSp mod">
        <pc:chgData name="Lovemore Gwiriri" userId="61123ce5-c427-4a9b-bec5-bcbad874d946" providerId="ADAL" clId="{909D7925-FBAF-4085-83EE-DE4B8F91EE8E}" dt="2023-02-07T11:30:07.068" v="2" actId="21"/>
        <pc:sldMkLst>
          <pc:docMk/>
          <pc:sldMk cId="154497247" sldId="291"/>
        </pc:sldMkLst>
        <pc:spChg chg="del">
          <ac:chgData name="Lovemore Gwiriri" userId="61123ce5-c427-4a9b-bec5-bcbad874d946" providerId="ADAL" clId="{909D7925-FBAF-4085-83EE-DE4B8F91EE8E}" dt="2023-02-07T11:30:07.068" v="2" actId="21"/>
          <ac:spMkLst>
            <pc:docMk/>
            <pc:sldMk cId="154497247" sldId="291"/>
            <ac:spMk id="2" creationId="{49E5E675-0E5F-4A05-BB29-944B5344E4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 name="Google Shape;42;p1: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endParaRPr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782e35200_0_1: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endParaRPr/>
          </a:p>
        </p:txBody>
      </p:sp>
      <p:sp>
        <p:nvSpPr>
          <p:cNvPr id="82" name="Google Shape;82;g11782e35200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4a2a1d945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g114a2a1d945_0_8: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None/>
            </a:pPr>
            <a:r>
              <a:rPr lang="en-US" sz="1500" dirty="0"/>
              <a:t>Shows seasonal variation. But not so clear so we remove seasonal component to see the trend and diffs between treatments (</a:t>
            </a:r>
            <a:r>
              <a:rPr lang="en-US" sz="1500" dirty="0" err="1"/>
              <a:t>nxt</a:t>
            </a:r>
            <a:r>
              <a:rPr lang="en-US" sz="1500" dirty="0"/>
              <a:t> slide)</a:t>
            </a:r>
            <a:endParaRPr sz="1500" dirty="0"/>
          </a:p>
        </p:txBody>
      </p:sp>
    </p:spTree>
    <p:extLst>
      <p:ext uri="{BB962C8B-B14F-4D97-AF65-F5344CB8AC3E}">
        <p14:creationId xmlns:p14="http://schemas.microsoft.com/office/powerpoint/2010/main" val="2066613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8: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sz="1500" dirty="0">
                <a:solidFill>
                  <a:schemeClr val="dk1"/>
                </a:solidFill>
              </a:rPr>
              <a:t>Same data just smoothed with season removed: </a:t>
            </a:r>
            <a:r>
              <a:rPr lang="en-US" sz="1500" dirty="0"/>
              <a:t>Explain axes and legend…</a:t>
            </a:r>
          </a:p>
          <a:p>
            <a:pPr marL="0" lvl="0" indent="0" algn="l" rtl="0">
              <a:spcBef>
                <a:spcPts val="0"/>
              </a:spcBef>
              <a:spcAft>
                <a:spcPts val="0"/>
              </a:spcAft>
              <a:buClr>
                <a:schemeClr val="dk1"/>
              </a:buClr>
              <a:buFont typeface="Arial"/>
              <a:buNone/>
            </a:pPr>
            <a:r>
              <a:rPr lang="en-US" sz="1500" b="1" dirty="0"/>
              <a:t>First </a:t>
            </a:r>
            <a:r>
              <a:rPr lang="en-US" sz="1500" dirty="0"/>
              <a:t>let’s look at FIRE (left is annual right is triennial): annual fire &lt;&lt;&lt; triennial fire and fire frequency in the area is generally every 3-5 years but as we know they can be unplanned with tragic losses. </a:t>
            </a:r>
          </a:p>
          <a:p>
            <a:pPr marL="0" lvl="0" indent="0" algn="l" rtl="0">
              <a:spcBef>
                <a:spcPts val="0"/>
              </a:spcBef>
              <a:spcAft>
                <a:spcPts val="0"/>
              </a:spcAft>
              <a:buClr>
                <a:schemeClr val="dk1"/>
              </a:buClr>
              <a:buFont typeface="Arial"/>
              <a:buNone/>
            </a:pPr>
            <a:r>
              <a:rPr lang="en-US" sz="1500" dirty="0"/>
              <a:t>Second let’s look at STOCKING RATE (all the solid lines) NO grazing &gt;&gt; low &gt;&gt; med &gt;&gt; high as might expect, this is well know</a:t>
            </a:r>
          </a:p>
          <a:p>
            <a:pPr marL="0" lvl="0" indent="0" algn="l" rtl="0">
              <a:spcBef>
                <a:spcPts val="0"/>
              </a:spcBef>
              <a:spcAft>
                <a:spcPts val="0"/>
              </a:spcAft>
              <a:buClr>
                <a:schemeClr val="dk1"/>
              </a:buClr>
              <a:buFont typeface="Arial"/>
              <a:buNone/>
            </a:pPr>
            <a:r>
              <a:rPr lang="en-US" sz="1500" dirty="0"/>
              <a:t>Third let’s look at rotation: Annual rotation (2 camp)&gt;&gt;Quarterly (4 camp)&gt;&gt;no rotation (continuous). Interesting is how rotation makes bigger diff as increase stocking rate</a:t>
            </a:r>
          </a:p>
          <a:p>
            <a:pPr marL="0" lvl="0" indent="0" algn="l" rtl="0">
              <a:spcBef>
                <a:spcPts val="0"/>
              </a:spcBef>
              <a:spcAft>
                <a:spcPts val="0"/>
              </a:spcAft>
              <a:buClr>
                <a:schemeClr val="dk1"/>
              </a:buClr>
              <a:buFont typeface="Arial"/>
              <a:buNone/>
            </a:pPr>
            <a:r>
              <a:rPr lang="en-US" sz="1500" dirty="0"/>
              <a:t>Overall highest grass production with triennial fire, low (recommended) stocking rate and annual rotation (rotational rest). </a:t>
            </a:r>
          </a:p>
          <a:p>
            <a:pPr marL="0" lvl="0" indent="0" algn="l" rtl="0">
              <a:spcBef>
                <a:spcPts val="0"/>
              </a:spcBef>
              <a:spcAft>
                <a:spcPts val="0"/>
              </a:spcAft>
              <a:buClr>
                <a:schemeClr val="dk1"/>
              </a:buClr>
              <a:buFont typeface="Arial"/>
              <a:buNone/>
            </a:pPr>
            <a:r>
              <a:rPr lang="en-US" sz="1500" dirty="0"/>
              <a:t>At moment we are here (show actual data), and with rest and lower stocking (do we know stocking??) we could gain as much as 4500 kg/ha according to model</a:t>
            </a:r>
            <a:endParaRPr dirty="0"/>
          </a:p>
        </p:txBody>
      </p:sp>
    </p:spTree>
    <p:extLst>
      <p:ext uri="{BB962C8B-B14F-4D97-AF65-F5344CB8AC3E}">
        <p14:creationId xmlns:p14="http://schemas.microsoft.com/office/powerpoint/2010/main" val="221054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4a2a1d945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g114a2a1d945_0_8: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None/>
            </a:pPr>
            <a:r>
              <a:rPr lang="en-US" sz="1500" dirty="0"/>
              <a:t>Grass production - </a:t>
            </a:r>
            <a:r>
              <a:rPr lang="en-US" sz="1500" dirty="0" err="1"/>
              <a:t>Spacsys</a:t>
            </a:r>
            <a:r>
              <a:rPr lang="en-US" sz="1500" dirty="0"/>
              <a:t> model: Explain axes and legend…Here we see highest amount of grass is produced with moderate fire (every 3 years), low (recommended) stocking rate and annual rotation (rotational rest)</a:t>
            </a:r>
            <a:endParaRPr sz="1500" dirty="0"/>
          </a:p>
        </p:txBody>
      </p:sp>
    </p:spTree>
    <p:extLst>
      <p:ext uri="{BB962C8B-B14F-4D97-AF65-F5344CB8AC3E}">
        <p14:creationId xmlns:p14="http://schemas.microsoft.com/office/powerpoint/2010/main" val="220711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4a2a1d945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g114a2a1d945_0_26: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9: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endParaRPr sz="1400" dirty="0"/>
          </a:p>
        </p:txBody>
      </p:sp>
    </p:spTree>
    <p:extLst>
      <p:ext uri="{BB962C8B-B14F-4D97-AF65-F5344CB8AC3E}">
        <p14:creationId xmlns:p14="http://schemas.microsoft.com/office/powerpoint/2010/main" val="2698876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9: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r>
              <a:rPr lang="en-US" sz="1400"/>
              <a:t>The best scenario for animals (the other data is available but Mostafa is formatting it for graphing….this is a placeholder so long)</a:t>
            </a:r>
            <a:endParaRPr sz="1400"/>
          </a:p>
        </p:txBody>
      </p:sp>
    </p:spTree>
    <p:extLst>
      <p:ext uri="{BB962C8B-B14F-4D97-AF65-F5344CB8AC3E}">
        <p14:creationId xmlns:p14="http://schemas.microsoft.com/office/powerpoint/2010/main" val="2723949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4a2a1d945_0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g114a2a1d945_0_45: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r>
              <a:rPr lang="en-US" sz="1400"/>
              <a:t>But as we know SPACSYS cannot similar fire directly so result re fire is uncertain</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3e117d485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113e117d485_0_16: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12: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r>
              <a:rPr lang="en-US" sz="1400"/>
              <a:t>Maybe we show these? Preliminary wattle findings: If we look at one of these planned grazing scenarios….and apply the BAU future climate then my colleague Mostafa has found </a:t>
            </a:r>
            <a:endParaRPr sz="1400"/>
          </a:p>
          <a:p>
            <a:pPr marL="0" lvl="0" indent="0" algn="l" rtl="0">
              <a:lnSpc>
                <a:spcPct val="117999"/>
              </a:lnSpc>
              <a:spcBef>
                <a:spcPts val="0"/>
              </a:spcBef>
              <a:spcAft>
                <a:spcPts val="0"/>
              </a:spcAft>
              <a:buSzPts val="1400"/>
              <a:buNone/>
            </a:pPr>
            <a:r>
              <a:rPr lang="en-US" sz="1400"/>
              <a:t>Grass biomass without wattle (blue) or with wattle (pink) varies depending on wattle density apply, climate and year of fire. Empirical data (Onnalenna Gwate, Tony Palmer etc show thinned wattle could increase biomass) </a:t>
            </a:r>
            <a:endParaRPr sz="1400"/>
          </a:p>
          <a:p>
            <a:pPr marL="0" lvl="0" indent="0" algn="l" rtl="0">
              <a:lnSpc>
                <a:spcPct val="117999"/>
              </a:lnSpc>
              <a:spcBef>
                <a:spcPts val="0"/>
              </a:spcBef>
              <a:spcAft>
                <a:spcPts val="0"/>
              </a:spcAft>
              <a:buSzPts val="1400"/>
              <a:buNone/>
            </a:pPr>
            <a:endParaRPr sz="1400"/>
          </a:p>
          <a:p>
            <a:pPr marL="0" lvl="0" indent="0" algn="l" rtl="0">
              <a:lnSpc>
                <a:spcPct val="117999"/>
              </a:lnSpc>
              <a:spcBef>
                <a:spcPts val="0"/>
              </a:spcBef>
              <a:spcAft>
                <a:spcPts val="0"/>
              </a:spcAft>
              <a:buSzPts val="1400"/>
              <a:buNone/>
            </a:pPr>
            <a:r>
              <a:rPr lang="en-US" sz="1400"/>
              <a:t>Carbon could be lower (lower or higher or same in empirical studies), point is should not assume will be higher under wattle</a:t>
            </a:r>
            <a:endParaRPr sz="1400"/>
          </a:p>
          <a:p>
            <a:pPr marL="0" lvl="0" indent="0" algn="l" rtl="0">
              <a:lnSpc>
                <a:spcPct val="117999"/>
              </a:lnSpc>
              <a:spcBef>
                <a:spcPts val="0"/>
              </a:spcBef>
              <a:spcAft>
                <a:spcPts val="0"/>
              </a:spcAft>
              <a:buSzPts val="1400"/>
              <a:buNone/>
            </a:pPr>
            <a:r>
              <a:rPr lang="en-US" sz="1400"/>
              <a:t>Water all studies agree lower soil moisture with wattle, only sometimes in model – need work but interesting</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 name="Google Shape;52;p2: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r>
              <a:rPr lang="en-US" dirty="0"/>
              <a:t>James would have mentioned ESS already. Perushan already talked about wattle. …</a:t>
            </a:r>
            <a:r>
              <a:rPr lang="en-US" dirty="0" err="1"/>
              <a:t>Kering</a:t>
            </a:r>
            <a:r>
              <a:rPr lang="en-US" dirty="0"/>
              <a:t> project by CSA is already investigating carbon credits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4a2a1d945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g114a2a1d945_0_34: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22: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r>
              <a:rPr lang="en-US" sz="1200">
                <a:solidFill>
                  <a:srgbClr val="333333"/>
                </a:solidFill>
                <a:latin typeface="Proxima Nova"/>
                <a:ea typeface="Proxima Nova"/>
                <a:cs typeface="Proxima Nova"/>
                <a:sym typeface="Proxima Nova"/>
              </a:rPr>
              <a:t>Discussion - add implication for other areas, spatial Daycent, utility for partners</a:t>
            </a:r>
            <a:endParaRPr sz="1200">
              <a:solidFill>
                <a:srgbClr val="333333"/>
              </a:solidFill>
              <a:latin typeface="Proxima Nova"/>
              <a:ea typeface="Proxima Nova"/>
              <a:cs typeface="Proxima Nova"/>
              <a:sym typeface="Proxima Nov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782e35200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g11782e35200_0_6: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r>
              <a:rPr lang="en-US" sz="1200">
                <a:solidFill>
                  <a:srgbClr val="333333"/>
                </a:solidFill>
                <a:latin typeface="Proxima Nova"/>
                <a:ea typeface="Proxima Nova"/>
                <a:cs typeface="Proxima Nova"/>
                <a:sym typeface="Proxima Nova"/>
              </a:rPr>
              <a:t>Discussion - add implication for other areas, spatial Daycent, utility for partners</a:t>
            </a:r>
            <a:endParaRPr sz="1200">
              <a:solidFill>
                <a:srgbClr val="333333"/>
              </a:solidFill>
              <a:latin typeface="Proxima Nova"/>
              <a:ea typeface="Proxima Nova"/>
              <a:cs typeface="Proxima Nova"/>
              <a:sym typeface="Proxima Nov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23: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75a6298d3_0_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1175a6298d3_0_46: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r>
              <a:rPr lang="en-US" sz="1500"/>
              <a:t>Spacsys and Daycent are field level </a:t>
            </a:r>
            <a:endParaRPr sz="15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4a2a1d945_0_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g114a2a1d945_0_40: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r>
              <a:rPr lang="en-US" sz="1500"/>
              <a:t>The model tell us there is more water drainage and water drainage events with more frequent fires (probably during periods of low vegetation), and especially when have also high stocking rates or even medium stocking rates if fire is frequent.</a:t>
            </a:r>
            <a:endParaRPr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p11: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endParaRPr sz="15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r>
              <a:rPr lang="en-US" sz="1200"/>
              <a:t>Wang et al 2018, 2020 re stocking rates and root growth and resting https://www.sciencedirect.com/science/article/abs/pii/S0048969720326097 </a:t>
            </a:r>
            <a:endParaRPr sz="1200"/>
          </a:p>
        </p:txBody>
      </p:sp>
      <p:sp>
        <p:nvSpPr>
          <p:cNvPr id="228" name="Google Shape;228;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 name="Google Shape;59;p4: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700" b="0" i="0" u="none" strike="noStrike" cap="none">
                <a:solidFill>
                  <a:srgbClr val="333333"/>
                </a:solidFill>
                <a:latin typeface="Proxima Nova"/>
                <a:ea typeface="Proxima Nova"/>
                <a:cs typeface="Proxima Nova"/>
                <a:sym typeface="Proxima Nova"/>
              </a:rPr>
              <a:t>Conservation South Africa works with communities via CAs to restore grasslands where shift from continuously grazed unrestricted livestock movements to planned grazing with rested and grazed areas, in exchange for incentives such as training, forage, vaccinations and market access</a:t>
            </a:r>
            <a:endParaRPr sz="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3: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endParaRPr/>
          </a:p>
        </p:txBody>
      </p:sp>
      <p:sp>
        <p:nvSpPr>
          <p:cNvPr id="77" name="Google Shape;77;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7: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r>
              <a:rPr lang="en-US" sz="1300"/>
              <a:t>We used an experiment in Drakensberg to help set up the models and make sure they are performing well. If anyone here has an interest in how this was done please contact us in the tea break. For today we will focus on showing you the results of the modelling that can be helpful in deciding on actions for land use. </a:t>
            </a: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4a2a1d945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114a2a1d945_0_0: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17999"/>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611c4e419_0_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f611c4e419_0_60: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r>
              <a:rPr lang="en-US" sz="1200"/>
              <a:t>Check if Daycent can specify the CO2 for RCPs</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lumn" type="tx">
  <p:cSld name="TITLE_AND_BODY">
    <p:spTree>
      <p:nvGrpSpPr>
        <p:cNvPr id="1" name="Shape 9"/>
        <p:cNvGrpSpPr/>
        <p:nvPr/>
      </p:nvGrpSpPr>
      <p:grpSpPr>
        <a:xfrm>
          <a:off x="0" y="0"/>
          <a:ext cx="0" cy="0"/>
          <a:chOff x="0" y="0"/>
          <a:chExt cx="0" cy="0"/>
        </a:xfrm>
      </p:grpSpPr>
      <p:pic>
        <p:nvPicPr>
          <p:cNvPr id="10" name="Google Shape;10;p17" descr="Image"/>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44875" y="12275499"/>
            <a:ext cx="984073" cy="1062991"/>
          </a:xfrm>
          <a:prstGeom prst="rect">
            <a:avLst/>
          </a:prstGeom>
          <a:noFill/>
          <a:ln>
            <a:noFill/>
          </a:ln>
        </p:spPr>
      </p:pic>
      <p:sp>
        <p:nvSpPr>
          <p:cNvPr id="11" name="Google Shape;11;p17"/>
          <p:cNvSpPr txBox="1">
            <a:spLocks noGrp="1"/>
          </p:cNvSpPr>
          <p:nvPr>
            <p:ph type="body" idx="1"/>
          </p:nvPr>
        </p:nvSpPr>
        <p:spPr>
          <a:xfrm>
            <a:off x="2730830" y="5996946"/>
            <a:ext cx="18922340" cy="4312908"/>
          </a:xfrm>
          <a:prstGeom prst="rect">
            <a:avLst/>
          </a:prstGeom>
          <a:noFill/>
          <a:ln>
            <a:noFill/>
          </a:ln>
        </p:spPr>
        <p:txBody>
          <a:bodyPr spcFirstLastPara="1" wrap="square" lIns="50800" tIns="50800" rIns="50800" bIns="50800" anchor="t" anchorCtr="0">
            <a:normAutofit/>
          </a:bodyPr>
          <a:lstStyle>
            <a:lvl1pPr marL="457200" lvl="0" indent="-314325" algn="l">
              <a:lnSpc>
                <a:spcPct val="90000"/>
              </a:lnSpc>
              <a:spcBef>
                <a:spcPts val="3200"/>
              </a:spcBef>
              <a:spcAft>
                <a:spcPts val="0"/>
              </a:spcAft>
              <a:buClr>
                <a:srgbClr val="565656"/>
              </a:buClr>
              <a:buSzPts val="1350"/>
              <a:buChar char="•"/>
              <a:defRPr/>
            </a:lvl1pPr>
            <a:lvl2pPr marL="914400" lvl="1" indent="-314325" algn="l">
              <a:lnSpc>
                <a:spcPct val="90000"/>
              </a:lnSpc>
              <a:spcBef>
                <a:spcPts val="3200"/>
              </a:spcBef>
              <a:spcAft>
                <a:spcPts val="0"/>
              </a:spcAft>
              <a:buClr>
                <a:srgbClr val="565656"/>
              </a:buClr>
              <a:buSzPts val="1350"/>
              <a:buChar char="•"/>
              <a:defRPr/>
            </a:lvl2pPr>
            <a:lvl3pPr marL="1371600" lvl="2" indent="-314325" algn="l">
              <a:lnSpc>
                <a:spcPct val="90000"/>
              </a:lnSpc>
              <a:spcBef>
                <a:spcPts val="3200"/>
              </a:spcBef>
              <a:spcAft>
                <a:spcPts val="0"/>
              </a:spcAft>
              <a:buClr>
                <a:srgbClr val="565656"/>
              </a:buClr>
              <a:buSzPts val="1350"/>
              <a:buChar char="•"/>
              <a:defRPr/>
            </a:lvl3pPr>
            <a:lvl4pPr marL="1828800" lvl="3" indent="-314325" algn="l">
              <a:lnSpc>
                <a:spcPct val="90000"/>
              </a:lnSpc>
              <a:spcBef>
                <a:spcPts val="3200"/>
              </a:spcBef>
              <a:spcAft>
                <a:spcPts val="0"/>
              </a:spcAft>
              <a:buClr>
                <a:srgbClr val="565656"/>
              </a:buClr>
              <a:buSzPts val="1350"/>
              <a:buChar char="•"/>
              <a:defRPr/>
            </a:lvl4pPr>
            <a:lvl5pPr marL="2286000" lvl="4" indent="-314325" algn="l">
              <a:lnSpc>
                <a:spcPct val="90000"/>
              </a:lnSpc>
              <a:spcBef>
                <a:spcPts val="3200"/>
              </a:spcBef>
              <a:spcAft>
                <a:spcPts val="0"/>
              </a:spcAft>
              <a:buClr>
                <a:srgbClr val="565656"/>
              </a:buClr>
              <a:buSzPts val="1350"/>
              <a:buChar char="•"/>
              <a:defRPr/>
            </a:lvl5pPr>
            <a:lvl6pPr marL="2743200" lvl="5" indent="-314325" algn="l">
              <a:lnSpc>
                <a:spcPct val="90000"/>
              </a:lnSpc>
              <a:spcBef>
                <a:spcPts val="3200"/>
              </a:spcBef>
              <a:spcAft>
                <a:spcPts val="0"/>
              </a:spcAft>
              <a:buClr>
                <a:srgbClr val="565656"/>
              </a:buClr>
              <a:buSzPts val="1350"/>
              <a:buChar char="•"/>
              <a:defRPr/>
            </a:lvl6pPr>
            <a:lvl7pPr marL="3200400" lvl="6" indent="-314325" algn="l">
              <a:lnSpc>
                <a:spcPct val="90000"/>
              </a:lnSpc>
              <a:spcBef>
                <a:spcPts val="3200"/>
              </a:spcBef>
              <a:spcAft>
                <a:spcPts val="0"/>
              </a:spcAft>
              <a:buClr>
                <a:srgbClr val="565656"/>
              </a:buClr>
              <a:buSzPts val="1350"/>
              <a:buChar char="•"/>
              <a:defRPr/>
            </a:lvl7pPr>
            <a:lvl8pPr marL="3657600" lvl="7" indent="-314325" algn="l">
              <a:lnSpc>
                <a:spcPct val="90000"/>
              </a:lnSpc>
              <a:spcBef>
                <a:spcPts val="3200"/>
              </a:spcBef>
              <a:spcAft>
                <a:spcPts val="0"/>
              </a:spcAft>
              <a:buClr>
                <a:srgbClr val="565656"/>
              </a:buClr>
              <a:buSzPts val="1350"/>
              <a:buChar char="•"/>
              <a:defRPr/>
            </a:lvl8pPr>
            <a:lvl9pPr marL="4114800" lvl="8" indent="-314325" algn="l">
              <a:lnSpc>
                <a:spcPct val="90000"/>
              </a:lnSpc>
              <a:spcBef>
                <a:spcPts val="3200"/>
              </a:spcBef>
              <a:spcAft>
                <a:spcPts val="0"/>
              </a:spcAft>
              <a:buClr>
                <a:srgbClr val="565656"/>
              </a:buClr>
              <a:buSzPts val="1350"/>
              <a:buChar char="•"/>
              <a:defRPr/>
            </a:lvl9pPr>
          </a:lstStyle>
          <a:p>
            <a:endParaRPr/>
          </a:p>
        </p:txBody>
      </p:sp>
      <p:sp>
        <p:nvSpPr>
          <p:cNvPr id="12" name="Google Shape;12;p17"/>
          <p:cNvSpPr txBox="1">
            <a:spLocks noGrp="1"/>
          </p:cNvSpPr>
          <p:nvPr>
            <p:ph type="body" idx="2"/>
          </p:nvPr>
        </p:nvSpPr>
        <p:spPr>
          <a:xfrm>
            <a:off x="1778000" y="1468966"/>
            <a:ext cx="20828000" cy="1587501"/>
          </a:xfrm>
          <a:prstGeom prst="rect">
            <a:avLst/>
          </a:prstGeom>
          <a:noFill/>
          <a:ln>
            <a:noFill/>
          </a:ln>
        </p:spPr>
        <p:txBody>
          <a:bodyPr spcFirstLastPara="1" wrap="square" lIns="50800" tIns="50800" rIns="50800" bIns="50800" anchor="b" anchorCtr="0">
            <a:normAutofit/>
          </a:bodyPr>
          <a:lstStyle>
            <a:lvl1pPr marL="457200" lvl="0" indent="-228600" algn="ctr">
              <a:lnSpc>
                <a:spcPct val="100000"/>
              </a:lnSpc>
              <a:spcBef>
                <a:spcPts val="0"/>
              </a:spcBef>
              <a:spcAft>
                <a:spcPts val="0"/>
              </a:spcAft>
              <a:buClr>
                <a:srgbClr val="0096D5"/>
              </a:buClr>
              <a:buSzPts val="8000"/>
              <a:buFont typeface="Proxima Nova"/>
              <a:buNone/>
              <a:defRPr sz="8000" b="0" i="0" cap="none">
                <a:solidFill>
                  <a:srgbClr val="0096D5"/>
                </a:solidFill>
                <a:latin typeface="Proxima Nova"/>
                <a:ea typeface="Proxima Nova"/>
                <a:cs typeface="Proxima Nova"/>
                <a:sym typeface="Proxima Nova"/>
              </a:defRPr>
            </a:lvl1pPr>
            <a:lvl2pPr marL="914400" lvl="1" indent="-314325" algn="l">
              <a:lnSpc>
                <a:spcPct val="90000"/>
              </a:lnSpc>
              <a:spcBef>
                <a:spcPts val="3200"/>
              </a:spcBef>
              <a:spcAft>
                <a:spcPts val="0"/>
              </a:spcAft>
              <a:buClr>
                <a:srgbClr val="565656"/>
              </a:buClr>
              <a:buSzPts val="1350"/>
              <a:buChar char="•"/>
              <a:defRPr/>
            </a:lvl2pPr>
            <a:lvl3pPr marL="1371600" lvl="2" indent="-314325" algn="l">
              <a:lnSpc>
                <a:spcPct val="90000"/>
              </a:lnSpc>
              <a:spcBef>
                <a:spcPts val="3200"/>
              </a:spcBef>
              <a:spcAft>
                <a:spcPts val="0"/>
              </a:spcAft>
              <a:buClr>
                <a:srgbClr val="565656"/>
              </a:buClr>
              <a:buSzPts val="1350"/>
              <a:buChar char="•"/>
              <a:defRPr/>
            </a:lvl3pPr>
            <a:lvl4pPr marL="1828800" lvl="3" indent="-314325" algn="l">
              <a:lnSpc>
                <a:spcPct val="90000"/>
              </a:lnSpc>
              <a:spcBef>
                <a:spcPts val="3200"/>
              </a:spcBef>
              <a:spcAft>
                <a:spcPts val="0"/>
              </a:spcAft>
              <a:buClr>
                <a:srgbClr val="565656"/>
              </a:buClr>
              <a:buSzPts val="1350"/>
              <a:buChar char="•"/>
              <a:defRPr/>
            </a:lvl4pPr>
            <a:lvl5pPr marL="2286000" lvl="4" indent="-314325" algn="l">
              <a:lnSpc>
                <a:spcPct val="90000"/>
              </a:lnSpc>
              <a:spcBef>
                <a:spcPts val="3200"/>
              </a:spcBef>
              <a:spcAft>
                <a:spcPts val="0"/>
              </a:spcAft>
              <a:buClr>
                <a:srgbClr val="565656"/>
              </a:buClr>
              <a:buSzPts val="1350"/>
              <a:buChar char="•"/>
              <a:defRPr/>
            </a:lvl5pPr>
            <a:lvl6pPr marL="2743200" lvl="5" indent="-314325" algn="l">
              <a:lnSpc>
                <a:spcPct val="90000"/>
              </a:lnSpc>
              <a:spcBef>
                <a:spcPts val="3200"/>
              </a:spcBef>
              <a:spcAft>
                <a:spcPts val="0"/>
              </a:spcAft>
              <a:buClr>
                <a:srgbClr val="565656"/>
              </a:buClr>
              <a:buSzPts val="1350"/>
              <a:buChar char="•"/>
              <a:defRPr/>
            </a:lvl6pPr>
            <a:lvl7pPr marL="3200400" lvl="6" indent="-314325" algn="l">
              <a:lnSpc>
                <a:spcPct val="90000"/>
              </a:lnSpc>
              <a:spcBef>
                <a:spcPts val="3200"/>
              </a:spcBef>
              <a:spcAft>
                <a:spcPts val="0"/>
              </a:spcAft>
              <a:buClr>
                <a:srgbClr val="565656"/>
              </a:buClr>
              <a:buSzPts val="1350"/>
              <a:buChar char="•"/>
              <a:defRPr/>
            </a:lvl7pPr>
            <a:lvl8pPr marL="3657600" lvl="7" indent="-314325" algn="l">
              <a:lnSpc>
                <a:spcPct val="90000"/>
              </a:lnSpc>
              <a:spcBef>
                <a:spcPts val="3200"/>
              </a:spcBef>
              <a:spcAft>
                <a:spcPts val="0"/>
              </a:spcAft>
              <a:buClr>
                <a:srgbClr val="565656"/>
              </a:buClr>
              <a:buSzPts val="1350"/>
              <a:buChar char="•"/>
              <a:defRPr/>
            </a:lvl8pPr>
            <a:lvl9pPr marL="4114800" lvl="8" indent="-314325" algn="l">
              <a:lnSpc>
                <a:spcPct val="90000"/>
              </a:lnSpc>
              <a:spcBef>
                <a:spcPts val="3200"/>
              </a:spcBef>
              <a:spcAft>
                <a:spcPts val="0"/>
              </a:spcAft>
              <a:buClr>
                <a:srgbClr val="565656"/>
              </a:buClr>
              <a:buSzPts val="1350"/>
              <a:buChar char="•"/>
              <a:defRPr/>
            </a:lvl9pPr>
          </a:lstStyle>
          <a:p>
            <a:endParaRPr/>
          </a:p>
        </p:txBody>
      </p:sp>
      <p:sp>
        <p:nvSpPr>
          <p:cNvPr id="13" name="Google Shape;13;p17"/>
          <p:cNvSpPr txBox="1">
            <a:spLocks noGrp="1"/>
          </p:cNvSpPr>
          <p:nvPr>
            <p:ph type="sldNum" idx="12"/>
          </p:nvPr>
        </p:nvSpPr>
        <p:spPr>
          <a:xfrm>
            <a:off x="23796463" y="13124542"/>
            <a:ext cx="373500" cy="379591"/>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chemeClr val="dk1"/>
              </a:buClr>
              <a:buSzPts val="1800"/>
              <a:buFont typeface="Proxima Nova"/>
              <a:buNone/>
              <a:defRPr sz="1800" b="0" i="0" u="none" strike="noStrike" cap="none">
                <a:solidFill>
                  <a:schemeClr val="dk1"/>
                </a:solidFill>
                <a:latin typeface="Proxima Nova"/>
                <a:ea typeface="Proxima Nova"/>
                <a:cs typeface="Proxima Nova"/>
                <a:sym typeface="Proxima Nova"/>
              </a:defRPr>
            </a:lvl1pPr>
            <a:lvl2pPr marL="0" marR="0" lvl="1" indent="0" algn="ctr">
              <a:lnSpc>
                <a:spcPct val="100000"/>
              </a:lnSpc>
              <a:spcBef>
                <a:spcPts val="0"/>
              </a:spcBef>
              <a:spcAft>
                <a:spcPts val="0"/>
              </a:spcAft>
              <a:buClr>
                <a:schemeClr val="dk1"/>
              </a:buClr>
              <a:buSzPts val="1800"/>
              <a:buFont typeface="Proxima Nova"/>
              <a:buNone/>
              <a:defRPr sz="1800" b="0" i="0" u="none" strike="noStrike" cap="none">
                <a:solidFill>
                  <a:schemeClr val="dk1"/>
                </a:solidFill>
                <a:latin typeface="Proxima Nova"/>
                <a:ea typeface="Proxima Nova"/>
                <a:cs typeface="Proxima Nova"/>
                <a:sym typeface="Proxima Nova"/>
              </a:defRPr>
            </a:lvl2pPr>
            <a:lvl3pPr marL="0" marR="0" lvl="2" indent="0" algn="ctr">
              <a:lnSpc>
                <a:spcPct val="100000"/>
              </a:lnSpc>
              <a:spcBef>
                <a:spcPts val="0"/>
              </a:spcBef>
              <a:spcAft>
                <a:spcPts val="0"/>
              </a:spcAft>
              <a:buClr>
                <a:schemeClr val="dk1"/>
              </a:buClr>
              <a:buSzPts val="1800"/>
              <a:buFont typeface="Proxima Nova"/>
              <a:buNone/>
              <a:defRPr sz="1800" b="0" i="0" u="none" strike="noStrike" cap="none">
                <a:solidFill>
                  <a:schemeClr val="dk1"/>
                </a:solidFill>
                <a:latin typeface="Proxima Nova"/>
                <a:ea typeface="Proxima Nova"/>
                <a:cs typeface="Proxima Nova"/>
                <a:sym typeface="Proxima Nova"/>
              </a:defRPr>
            </a:lvl3pPr>
            <a:lvl4pPr marL="0" marR="0" lvl="3" indent="0" algn="ctr">
              <a:lnSpc>
                <a:spcPct val="100000"/>
              </a:lnSpc>
              <a:spcBef>
                <a:spcPts val="0"/>
              </a:spcBef>
              <a:spcAft>
                <a:spcPts val="0"/>
              </a:spcAft>
              <a:buClr>
                <a:schemeClr val="dk1"/>
              </a:buClr>
              <a:buSzPts val="1800"/>
              <a:buFont typeface="Proxima Nova"/>
              <a:buNone/>
              <a:defRPr sz="1800" b="0" i="0" u="none" strike="noStrike" cap="none">
                <a:solidFill>
                  <a:schemeClr val="dk1"/>
                </a:solidFill>
                <a:latin typeface="Proxima Nova"/>
                <a:ea typeface="Proxima Nova"/>
                <a:cs typeface="Proxima Nova"/>
                <a:sym typeface="Proxima Nova"/>
              </a:defRPr>
            </a:lvl4pPr>
            <a:lvl5pPr marL="0" marR="0" lvl="4" indent="0" algn="ctr">
              <a:lnSpc>
                <a:spcPct val="100000"/>
              </a:lnSpc>
              <a:spcBef>
                <a:spcPts val="0"/>
              </a:spcBef>
              <a:spcAft>
                <a:spcPts val="0"/>
              </a:spcAft>
              <a:buClr>
                <a:schemeClr val="dk1"/>
              </a:buClr>
              <a:buSzPts val="1800"/>
              <a:buFont typeface="Proxima Nova"/>
              <a:buNone/>
              <a:defRPr sz="1800" b="0" i="0" u="none" strike="noStrike" cap="none">
                <a:solidFill>
                  <a:schemeClr val="dk1"/>
                </a:solidFill>
                <a:latin typeface="Proxima Nova"/>
                <a:ea typeface="Proxima Nova"/>
                <a:cs typeface="Proxima Nova"/>
                <a:sym typeface="Proxima Nova"/>
              </a:defRPr>
            </a:lvl5pPr>
            <a:lvl6pPr marL="0" marR="0" lvl="5" indent="0" algn="ctr">
              <a:lnSpc>
                <a:spcPct val="100000"/>
              </a:lnSpc>
              <a:spcBef>
                <a:spcPts val="0"/>
              </a:spcBef>
              <a:spcAft>
                <a:spcPts val="0"/>
              </a:spcAft>
              <a:buClr>
                <a:schemeClr val="dk1"/>
              </a:buClr>
              <a:buSzPts val="1800"/>
              <a:buFont typeface="Proxima Nova"/>
              <a:buNone/>
              <a:defRPr sz="1800" b="0" i="0" u="none" strike="noStrike" cap="none">
                <a:solidFill>
                  <a:schemeClr val="dk1"/>
                </a:solidFill>
                <a:latin typeface="Proxima Nova"/>
                <a:ea typeface="Proxima Nova"/>
                <a:cs typeface="Proxima Nova"/>
                <a:sym typeface="Proxima Nova"/>
              </a:defRPr>
            </a:lvl6pPr>
            <a:lvl7pPr marL="0" marR="0" lvl="6" indent="0" algn="ctr">
              <a:lnSpc>
                <a:spcPct val="100000"/>
              </a:lnSpc>
              <a:spcBef>
                <a:spcPts val="0"/>
              </a:spcBef>
              <a:spcAft>
                <a:spcPts val="0"/>
              </a:spcAft>
              <a:buClr>
                <a:schemeClr val="dk1"/>
              </a:buClr>
              <a:buSzPts val="1800"/>
              <a:buFont typeface="Proxima Nova"/>
              <a:buNone/>
              <a:defRPr sz="1800" b="0" i="0" u="none" strike="noStrike" cap="none">
                <a:solidFill>
                  <a:schemeClr val="dk1"/>
                </a:solidFill>
                <a:latin typeface="Proxima Nova"/>
                <a:ea typeface="Proxima Nova"/>
                <a:cs typeface="Proxima Nova"/>
                <a:sym typeface="Proxima Nova"/>
              </a:defRPr>
            </a:lvl7pPr>
            <a:lvl8pPr marL="0" marR="0" lvl="7" indent="0" algn="ctr">
              <a:lnSpc>
                <a:spcPct val="100000"/>
              </a:lnSpc>
              <a:spcBef>
                <a:spcPts val="0"/>
              </a:spcBef>
              <a:spcAft>
                <a:spcPts val="0"/>
              </a:spcAft>
              <a:buClr>
                <a:schemeClr val="dk1"/>
              </a:buClr>
              <a:buSzPts val="1800"/>
              <a:buFont typeface="Proxima Nova"/>
              <a:buNone/>
              <a:defRPr sz="1800" b="0" i="0" u="none" strike="noStrike" cap="none">
                <a:solidFill>
                  <a:schemeClr val="dk1"/>
                </a:solidFill>
                <a:latin typeface="Proxima Nova"/>
                <a:ea typeface="Proxima Nova"/>
                <a:cs typeface="Proxima Nova"/>
                <a:sym typeface="Proxima Nova"/>
              </a:defRPr>
            </a:lvl8pPr>
            <a:lvl9pPr marL="0" marR="0" lvl="8" indent="0" algn="ctr">
              <a:lnSpc>
                <a:spcPct val="100000"/>
              </a:lnSpc>
              <a:spcBef>
                <a:spcPts val="0"/>
              </a:spcBef>
              <a:spcAft>
                <a:spcPts val="0"/>
              </a:spcAft>
              <a:buClr>
                <a:schemeClr val="dk1"/>
              </a:buClr>
              <a:buSzPts val="1800"/>
              <a:buFont typeface="Proxima Nova"/>
              <a:buNone/>
              <a:defRPr sz="1800" b="0" i="0" u="none" strike="noStrike" cap="none">
                <a:solidFill>
                  <a:schemeClr val="dk1"/>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14"/>
        <p:cNvGrpSpPr/>
        <p:nvPr/>
      </p:nvGrpSpPr>
      <p:grpSpPr>
        <a:xfrm>
          <a:off x="0" y="0"/>
          <a:ext cx="0" cy="0"/>
          <a:chOff x="0" y="0"/>
          <a:chExt cx="0" cy="0"/>
        </a:xfrm>
      </p:grpSpPr>
      <p:pic>
        <p:nvPicPr>
          <p:cNvPr id="15" name="Google Shape;15;p27" descr="Image"/>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44875" y="12275499"/>
            <a:ext cx="984073" cy="1062991"/>
          </a:xfrm>
          <a:prstGeom prst="rect">
            <a:avLst/>
          </a:prstGeom>
          <a:noFill/>
          <a:ln>
            <a:noFill/>
          </a:ln>
        </p:spPr>
      </p:pic>
      <p:sp>
        <p:nvSpPr>
          <p:cNvPr id="16" name="Google Shape;16;p27"/>
          <p:cNvSpPr txBox="1">
            <a:spLocks noGrp="1"/>
          </p:cNvSpPr>
          <p:nvPr>
            <p:ph type="body" idx="1"/>
          </p:nvPr>
        </p:nvSpPr>
        <p:spPr>
          <a:xfrm>
            <a:off x="1244765" y="5090152"/>
            <a:ext cx="21894472" cy="5567695"/>
          </a:xfrm>
          <a:prstGeom prst="rect">
            <a:avLst/>
          </a:prstGeom>
          <a:noFill/>
          <a:ln>
            <a:noFill/>
          </a:ln>
        </p:spPr>
        <p:txBody>
          <a:bodyPr spcFirstLastPara="1" wrap="square" lIns="50800" tIns="50800" rIns="50800" bIns="50800" anchor="t" anchorCtr="0">
            <a:normAutofit/>
          </a:bodyPr>
          <a:lstStyle>
            <a:lvl1pPr marL="457200" lvl="0" indent="-314325" algn="l">
              <a:lnSpc>
                <a:spcPct val="90000"/>
              </a:lnSpc>
              <a:spcBef>
                <a:spcPts val="3200"/>
              </a:spcBef>
              <a:spcAft>
                <a:spcPts val="0"/>
              </a:spcAft>
              <a:buClr>
                <a:srgbClr val="565656"/>
              </a:buClr>
              <a:buSzPts val="1350"/>
              <a:buChar char="•"/>
              <a:defRPr/>
            </a:lvl1pPr>
            <a:lvl2pPr marL="914400" lvl="1" indent="-314325" algn="l">
              <a:lnSpc>
                <a:spcPct val="90000"/>
              </a:lnSpc>
              <a:spcBef>
                <a:spcPts val="3200"/>
              </a:spcBef>
              <a:spcAft>
                <a:spcPts val="0"/>
              </a:spcAft>
              <a:buClr>
                <a:srgbClr val="565656"/>
              </a:buClr>
              <a:buSzPts val="1350"/>
              <a:buChar char="•"/>
              <a:defRPr/>
            </a:lvl2pPr>
            <a:lvl3pPr marL="1371600" lvl="2" indent="-314325" algn="l">
              <a:lnSpc>
                <a:spcPct val="90000"/>
              </a:lnSpc>
              <a:spcBef>
                <a:spcPts val="3200"/>
              </a:spcBef>
              <a:spcAft>
                <a:spcPts val="0"/>
              </a:spcAft>
              <a:buClr>
                <a:srgbClr val="565656"/>
              </a:buClr>
              <a:buSzPts val="1350"/>
              <a:buChar char="•"/>
              <a:defRPr/>
            </a:lvl3pPr>
            <a:lvl4pPr marL="1828800" lvl="3" indent="-314325" algn="l">
              <a:lnSpc>
                <a:spcPct val="90000"/>
              </a:lnSpc>
              <a:spcBef>
                <a:spcPts val="3200"/>
              </a:spcBef>
              <a:spcAft>
                <a:spcPts val="0"/>
              </a:spcAft>
              <a:buClr>
                <a:srgbClr val="565656"/>
              </a:buClr>
              <a:buSzPts val="1350"/>
              <a:buChar char="•"/>
              <a:defRPr/>
            </a:lvl4pPr>
            <a:lvl5pPr marL="2286000" lvl="4" indent="-314325" algn="l">
              <a:lnSpc>
                <a:spcPct val="90000"/>
              </a:lnSpc>
              <a:spcBef>
                <a:spcPts val="3200"/>
              </a:spcBef>
              <a:spcAft>
                <a:spcPts val="0"/>
              </a:spcAft>
              <a:buClr>
                <a:srgbClr val="565656"/>
              </a:buClr>
              <a:buSzPts val="1350"/>
              <a:buChar char="•"/>
              <a:defRPr/>
            </a:lvl5pPr>
            <a:lvl6pPr marL="2743200" lvl="5" indent="-314325" algn="l">
              <a:lnSpc>
                <a:spcPct val="90000"/>
              </a:lnSpc>
              <a:spcBef>
                <a:spcPts val="3200"/>
              </a:spcBef>
              <a:spcAft>
                <a:spcPts val="0"/>
              </a:spcAft>
              <a:buClr>
                <a:srgbClr val="565656"/>
              </a:buClr>
              <a:buSzPts val="1350"/>
              <a:buChar char="•"/>
              <a:defRPr/>
            </a:lvl6pPr>
            <a:lvl7pPr marL="3200400" lvl="6" indent="-314325" algn="l">
              <a:lnSpc>
                <a:spcPct val="90000"/>
              </a:lnSpc>
              <a:spcBef>
                <a:spcPts val="3200"/>
              </a:spcBef>
              <a:spcAft>
                <a:spcPts val="0"/>
              </a:spcAft>
              <a:buClr>
                <a:srgbClr val="565656"/>
              </a:buClr>
              <a:buSzPts val="1350"/>
              <a:buChar char="•"/>
              <a:defRPr/>
            </a:lvl7pPr>
            <a:lvl8pPr marL="3657600" lvl="7" indent="-314325" algn="l">
              <a:lnSpc>
                <a:spcPct val="90000"/>
              </a:lnSpc>
              <a:spcBef>
                <a:spcPts val="3200"/>
              </a:spcBef>
              <a:spcAft>
                <a:spcPts val="0"/>
              </a:spcAft>
              <a:buClr>
                <a:srgbClr val="565656"/>
              </a:buClr>
              <a:buSzPts val="1350"/>
              <a:buChar char="•"/>
              <a:defRPr/>
            </a:lvl8pPr>
            <a:lvl9pPr marL="4114800" lvl="8" indent="-314325" algn="l">
              <a:lnSpc>
                <a:spcPct val="90000"/>
              </a:lnSpc>
              <a:spcBef>
                <a:spcPts val="3200"/>
              </a:spcBef>
              <a:spcAft>
                <a:spcPts val="0"/>
              </a:spcAft>
              <a:buClr>
                <a:srgbClr val="565656"/>
              </a:buClr>
              <a:buSzPts val="1350"/>
              <a:buChar char="•"/>
              <a:defRPr/>
            </a:lvl9pPr>
          </a:lstStyle>
          <a:p>
            <a:endParaRPr/>
          </a:p>
        </p:txBody>
      </p:sp>
      <p:sp>
        <p:nvSpPr>
          <p:cNvPr id="17" name="Google Shape;17;p27"/>
          <p:cNvSpPr txBox="1">
            <a:spLocks noGrp="1"/>
          </p:cNvSpPr>
          <p:nvPr>
            <p:ph type="body" idx="2"/>
          </p:nvPr>
        </p:nvSpPr>
        <p:spPr>
          <a:xfrm>
            <a:off x="1778000" y="1468966"/>
            <a:ext cx="20828000" cy="1587501"/>
          </a:xfrm>
          <a:prstGeom prst="rect">
            <a:avLst/>
          </a:prstGeom>
          <a:noFill/>
          <a:ln>
            <a:noFill/>
          </a:ln>
        </p:spPr>
        <p:txBody>
          <a:bodyPr spcFirstLastPara="1" wrap="square" lIns="50800" tIns="50800" rIns="50800" bIns="50800" anchor="b" anchorCtr="0">
            <a:normAutofit/>
          </a:bodyPr>
          <a:lstStyle>
            <a:lvl1pPr marL="457200" lvl="0" indent="-228600" algn="ctr">
              <a:lnSpc>
                <a:spcPct val="100000"/>
              </a:lnSpc>
              <a:spcBef>
                <a:spcPts val="0"/>
              </a:spcBef>
              <a:spcAft>
                <a:spcPts val="0"/>
              </a:spcAft>
              <a:buClr>
                <a:srgbClr val="0096D5"/>
              </a:buClr>
              <a:buSzPts val="8000"/>
              <a:buFont typeface="Proxima Nova"/>
              <a:buNone/>
              <a:defRPr sz="8000" b="0" i="0" cap="none">
                <a:solidFill>
                  <a:srgbClr val="0096D5"/>
                </a:solidFill>
                <a:latin typeface="Proxima Nova"/>
                <a:ea typeface="Proxima Nova"/>
                <a:cs typeface="Proxima Nova"/>
                <a:sym typeface="Proxima Nova"/>
              </a:defRPr>
            </a:lvl1pPr>
            <a:lvl2pPr marL="914400" lvl="1" indent="-314325" algn="l">
              <a:lnSpc>
                <a:spcPct val="90000"/>
              </a:lnSpc>
              <a:spcBef>
                <a:spcPts val="3200"/>
              </a:spcBef>
              <a:spcAft>
                <a:spcPts val="0"/>
              </a:spcAft>
              <a:buClr>
                <a:srgbClr val="565656"/>
              </a:buClr>
              <a:buSzPts val="1350"/>
              <a:buChar char="•"/>
              <a:defRPr/>
            </a:lvl2pPr>
            <a:lvl3pPr marL="1371600" lvl="2" indent="-314325" algn="l">
              <a:lnSpc>
                <a:spcPct val="90000"/>
              </a:lnSpc>
              <a:spcBef>
                <a:spcPts val="3200"/>
              </a:spcBef>
              <a:spcAft>
                <a:spcPts val="0"/>
              </a:spcAft>
              <a:buClr>
                <a:srgbClr val="565656"/>
              </a:buClr>
              <a:buSzPts val="1350"/>
              <a:buChar char="•"/>
              <a:defRPr/>
            </a:lvl3pPr>
            <a:lvl4pPr marL="1828800" lvl="3" indent="-314325" algn="l">
              <a:lnSpc>
                <a:spcPct val="90000"/>
              </a:lnSpc>
              <a:spcBef>
                <a:spcPts val="3200"/>
              </a:spcBef>
              <a:spcAft>
                <a:spcPts val="0"/>
              </a:spcAft>
              <a:buClr>
                <a:srgbClr val="565656"/>
              </a:buClr>
              <a:buSzPts val="1350"/>
              <a:buChar char="•"/>
              <a:defRPr/>
            </a:lvl4pPr>
            <a:lvl5pPr marL="2286000" lvl="4" indent="-314325" algn="l">
              <a:lnSpc>
                <a:spcPct val="90000"/>
              </a:lnSpc>
              <a:spcBef>
                <a:spcPts val="3200"/>
              </a:spcBef>
              <a:spcAft>
                <a:spcPts val="0"/>
              </a:spcAft>
              <a:buClr>
                <a:srgbClr val="565656"/>
              </a:buClr>
              <a:buSzPts val="1350"/>
              <a:buChar char="•"/>
              <a:defRPr/>
            </a:lvl5pPr>
            <a:lvl6pPr marL="2743200" lvl="5" indent="-314325" algn="l">
              <a:lnSpc>
                <a:spcPct val="90000"/>
              </a:lnSpc>
              <a:spcBef>
                <a:spcPts val="3200"/>
              </a:spcBef>
              <a:spcAft>
                <a:spcPts val="0"/>
              </a:spcAft>
              <a:buClr>
                <a:srgbClr val="565656"/>
              </a:buClr>
              <a:buSzPts val="1350"/>
              <a:buChar char="•"/>
              <a:defRPr/>
            </a:lvl6pPr>
            <a:lvl7pPr marL="3200400" lvl="6" indent="-314325" algn="l">
              <a:lnSpc>
                <a:spcPct val="90000"/>
              </a:lnSpc>
              <a:spcBef>
                <a:spcPts val="3200"/>
              </a:spcBef>
              <a:spcAft>
                <a:spcPts val="0"/>
              </a:spcAft>
              <a:buClr>
                <a:srgbClr val="565656"/>
              </a:buClr>
              <a:buSzPts val="1350"/>
              <a:buChar char="•"/>
              <a:defRPr/>
            </a:lvl7pPr>
            <a:lvl8pPr marL="3657600" lvl="7" indent="-314325" algn="l">
              <a:lnSpc>
                <a:spcPct val="90000"/>
              </a:lnSpc>
              <a:spcBef>
                <a:spcPts val="3200"/>
              </a:spcBef>
              <a:spcAft>
                <a:spcPts val="0"/>
              </a:spcAft>
              <a:buClr>
                <a:srgbClr val="565656"/>
              </a:buClr>
              <a:buSzPts val="1350"/>
              <a:buChar char="•"/>
              <a:defRPr/>
            </a:lvl8pPr>
            <a:lvl9pPr marL="4114800" lvl="8" indent="-314325" algn="l">
              <a:lnSpc>
                <a:spcPct val="90000"/>
              </a:lnSpc>
              <a:spcBef>
                <a:spcPts val="3200"/>
              </a:spcBef>
              <a:spcAft>
                <a:spcPts val="0"/>
              </a:spcAft>
              <a:buClr>
                <a:srgbClr val="565656"/>
              </a:buClr>
              <a:buSzPts val="1350"/>
              <a:buChar char="•"/>
              <a:defRPr/>
            </a:lvl9pPr>
          </a:lstStyle>
          <a:p>
            <a:endParaRPr/>
          </a:p>
        </p:txBody>
      </p:sp>
      <p:sp>
        <p:nvSpPr>
          <p:cNvPr id="18" name="Google Shape;18;p27"/>
          <p:cNvSpPr txBox="1"/>
          <p:nvPr/>
        </p:nvSpPr>
        <p:spPr>
          <a:xfrm>
            <a:off x="23796463" y="13124542"/>
            <a:ext cx="373500" cy="379591"/>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chemeClr val="dk1"/>
              </a:buClr>
              <a:buSzPts val="1800"/>
              <a:buFont typeface="Proxima Nova"/>
              <a:buNone/>
            </a:pPr>
            <a:fld id="{00000000-1234-1234-1234-123412341234}" type="slidenum">
              <a:rPr lang="en-US" sz="1800" b="0" i="0" u="none" strike="noStrike" cap="none">
                <a:solidFill>
                  <a:schemeClr val="dk1"/>
                </a:solidFill>
                <a:latin typeface="Proxima Nova"/>
                <a:ea typeface="Proxima Nova"/>
                <a:cs typeface="Proxima Nova"/>
                <a:sym typeface="Proxima Nova"/>
              </a:rPr>
              <a:t>‹#›</a:t>
            </a:fld>
            <a:endParaRPr sz="1800" b="0" i="0" u="none" strike="noStrike" cap="none">
              <a:solidFill>
                <a:schemeClr val="dk1"/>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TRUCTIONS">
  <p:cSld name="INSTRUCTIONS">
    <p:spTree>
      <p:nvGrpSpPr>
        <p:cNvPr id="1" name="Shape 19"/>
        <p:cNvGrpSpPr/>
        <p:nvPr/>
      </p:nvGrpSpPr>
      <p:grpSpPr>
        <a:xfrm>
          <a:off x="0" y="0"/>
          <a:ext cx="0" cy="0"/>
          <a:chOff x="0" y="0"/>
          <a:chExt cx="0" cy="0"/>
        </a:xfrm>
      </p:grpSpPr>
      <p:sp>
        <p:nvSpPr>
          <p:cNvPr id="20" name="Google Shape;20;p18"/>
          <p:cNvSpPr txBox="1">
            <a:spLocks noGrp="1"/>
          </p:cNvSpPr>
          <p:nvPr>
            <p:ph type="body" idx="1"/>
          </p:nvPr>
        </p:nvSpPr>
        <p:spPr>
          <a:xfrm>
            <a:off x="2467701" y="4325242"/>
            <a:ext cx="19448597" cy="6342858"/>
          </a:xfrm>
          <a:prstGeom prst="rect">
            <a:avLst/>
          </a:prstGeom>
          <a:noFill/>
          <a:ln>
            <a:noFill/>
          </a:ln>
        </p:spPr>
        <p:txBody>
          <a:bodyPr spcFirstLastPara="1" wrap="square" lIns="50800" tIns="50800" rIns="50800" bIns="50800" anchor="t" anchorCtr="0">
            <a:normAutofit/>
          </a:bodyPr>
          <a:lstStyle>
            <a:lvl1pPr marL="457200" lvl="0" indent="-314325" algn="l">
              <a:lnSpc>
                <a:spcPct val="90000"/>
              </a:lnSpc>
              <a:spcBef>
                <a:spcPts val="3200"/>
              </a:spcBef>
              <a:spcAft>
                <a:spcPts val="0"/>
              </a:spcAft>
              <a:buClr>
                <a:srgbClr val="565656"/>
              </a:buClr>
              <a:buSzPts val="1350"/>
              <a:buChar char="•"/>
              <a:defRPr/>
            </a:lvl1pPr>
            <a:lvl2pPr marL="914400" lvl="1" indent="-314325" algn="l">
              <a:lnSpc>
                <a:spcPct val="90000"/>
              </a:lnSpc>
              <a:spcBef>
                <a:spcPts val="3200"/>
              </a:spcBef>
              <a:spcAft>
                <a:spcPts val="0"/>
              </a:spcAft>
              <a:buClr>
                <a:srgbClr val="565656"/>
              </a:buClr>
              <a:buSzPts val="1350"/>
              <a:buChar char="•"/>
              <a:defRPr/>
            </a:lvl2pPr>
            <a:lvl3pPr marL="1371600" lvl="2" indent="-314325" algn="l">
              <a:lnSpc>
                <a:spcPct val="90000"/>
              </a:lnSpc>
              <a:spcBef>
                <a:spcPts val="3200"/>
              </a:spcBef>
              <a:spcAft>
                <a:spcPts val="0"/>
              </a:spcAft>
              <a:buClr>
                <a:srgbClr val="565656"/>
              </a:buClr>
              <a:buSzPts val="1350"/>
              <a:buChar char="•"/>
              <a:defRPr/>
            </a:lvl3pPr>
            <a:lvl4pPr marL="1828800" lvl="3" indent="-314325" algn="l">
              <a:lnSpc>
                <a:spcPct val="90000"/>
              </a:lnSpc>
              <a:spcBef>
                <a:spcPts val="3200"/>
              </a:spcBef>
              <a:spcAft>
                <a:spcPts val="0"/>
              </a:spcAft>
              <a:buClr>
                <a:srgbClr val="565656"/>
              </a:buClr>
              <a:buSzPts val="1350"/>
              <a:buChar char="•"/>
              <a:defRPr/>
            </a:lvl4pPr>
            <a:lvl5pPr marL="2286000" lvl="4" indent="-314325" algn="l">
              <a:lnSpc>
                <a:spcPct val="90000"/>
              </a:lnSpc>
              <a:spcBef>
                <a:spcPts val="3200"/>
              </a:spcBef>
              <a:spcAft>
                <a:spcPts val="0"/>
              </a:spcAft>
              <a:buClr>
                <a:srgbClr val="565656"/>
              </a:buClr>
              <a:buSzPts val="1350"/>
              <a:buChar char="•"/>
              <a:defRPr/>
            </a:lvl5pPr>
            <a:lvl6pPr marL="2743200" lvl="5" indent="-314325" algn="l">
              <a:lnSpc>
                <a:spcPct val="90000"/>
              </a:lnSpc>
              <a:spcBef>
                <a:spcPts val="3200"/>
              </a:spcBef>
              <a:spcAft>
                <a:spcPts val="0"/>
              </a:spcAft>
              <a:buClr>
                <a:srgbClr val="565656"/>
              </a:buClr>
              <a:buSzPts val="1350"/>
              <a:buChar char="•"/>
              <a:defRPr/>
            </a:lvl6pPr>
            <a:lvl7pPr marL="3200400" lvl="6" indent="-314325" algn="l">
              <a:lnSpc>
                <a:spcPct val="90000"/>
              </a:lnSpc>
              <a:spcBef>
                <a:spcPts val="3200"/>
              </a:spcBef>
              <a:spcAft>
                <a:spcPts val="0"/>
              </a:spcAft>
              <a:buClr>
                <a:srgbClr val="565656"/>
              </a:buClr>
              <a:buSzPts val="1350"/>
              <a:buChar char="•"/>
              <a:defRPr/>
            </a:lvl7pPr>
            <a:lvl8pPr marL="3657600" lvl="7" indent="-314325" algn="l">
              <a:lnSpc>
                <a:spcPct val="90000"/>
              </a:lnSpc>
              <a:spcBef>
                <a:spcPts val="3200"/>
              </a:spcBef>
              <a:spcAft>
                <a:spcPts val="0"/>
              </a:spcAft>
              <a:buClr>
                <a:srgbClr val="565656"/>
              </a:buClr>
              <a:buSzPts val="1350"/>
              <a:buChar char="•"/>
              <a:defRPr/>
            </a:lvl8pPr>
            <a:lvl9pPr marL="4114800" lvl="8" indent="-314325" algn="l">
              <a:lnSpc>
                <a:spcPct val="90000"/>
              </a:lnSpc>
              <a:spcBef>
                <a:spcPts val="3200"/>
              </a:spcBef>
              <a:spcAft>
                <a:spcPts val="0"/>
              </a:spcAft>
              <a:buClr>
                <a:srgbClr val="565656"/>
              </a:buClr>
              <a:buSzPts val="1350"/>
              <a:buChar char="•"/>
              <a:defRPr/>
            </a:lvl9pPr>
          </a:lstStyle>
          <a:p>
            <a:endParaRPr/>
          </a:p>
        </p:txBody>
      </p:sp>
      <p:sp>
        <p:nvSpPr>
          <p:cNvPr id="21" name="Google Shape;21;p18"/>
          <p:cNvSpPr txBox="1">
            <a:spLocks noGrp="1"/>
          </p:cNvSpPr>
          <p:nvPr>
            <p:ph type="body" idx="2"/>
          </p:nvPr>
        </p:nvSpPr>
        <p:spPr>
          <a:xfrm>
            <a:off x="1778000" y="1468966"/>
            <a:ext cx="20828000" cy="1587501"/>
          </a:xfrm>
          <a:prstGeom prst="rect">
            <a:avLst/>
          </a:prstGeom>
          <a:noFill/>
          <a:ln>
            <a:noFill/>
          </a:ln>
        </p:spPr>
        <p:txBody>
          <a:bodyPr spcFirstLastPara="1" wrap="square" lIns="50800" tIns="50800" rIns="50800" bIns="50800" anchor="b" anchorCtr="0">
            <a:normAutofit/>
          </a:bodyPr>
          <a:lstStyle>
            <a:lvl1pPr marL="457200" lvl="0" indent="-228600" algn="ctr">
              <a:lnSpc>
                <a:spcPct val="100000"/>
              </a:lnSpc>
              <a:spcBef>
                <a:spcPts val="0"/>
              </a:spcBef>
              <a:spcAft>
                <a:spcPts val="0"/>
              </a:spcAft>
              <a:buClr>
                <a:srgbClr val="0096D5"/>
              </a:buClr>
              <a:buSzPts val="8000"/>
              <a:buFont typeface="Proxima Nova"/>
              <a:buNone/>
              <a:defRPr sz="8000" b="0" i="0" cap="none">
                <a:solidFill>
                  <a:srgbClr val="0096D5"/>
                </a:solidFill>
                <a:latin typeface="Proxima Nova"/>
                <a:ea typeface="Proxima Nova"/>
                <a:cs typeface="Proxima Nova"/>
                <a:sym typeface="Proxima Nova"/>
              </a:defRPr>
            </a:lvl1pPr>
            <a:lvl2pPr marL="914400" lvl="1" indent="-314325" algn="l">
              <a:lnSpc>
                <a:spcPct val="90000"/>
              </a:lnSpc>
              <a:spcBef>
                <a:spcPts val="3200"/>
              </a:spcBef>
              <a:spcAft>
                <a:spcPts val="0"/>
              </a:spcAft>
              <a:buClr>
                <a:srgbClr val="565656"/>
              </a:buClr>
              <a:buSzPts val="1350"/>
              <a:buChar char="•"/>
              <a:defRPr/>
            </a:lvl2pPr>
            <a:lvl3pPr marL="1371600" lvl="2" indent="-314325" algn="l">
              <a:lnSpc>
                <a:spcPct val="90000"/>
              </a:lnSpc>
              <a:spcBef>
                <a:spcPts val="3200"/>
              </a:spcBef>
              <a:spcAft>
                <a:spcPts val="0"/>
              </a:spcAft>
              <a:buClr>
                <a:srgbClr val="565656"/>
              </a:buClr>
              <a:buSzPts val="1350"/>
              <a:buChar char="•"/>
              <a:defRPr/>
            </a:lvl3pPr>
            <a:lvl4pPr marL="1828800" lvl="3" indent="-314325" algn="l">
              <a:lnSpc>
                <a:spcPct val="90000"/>
              </a:lnSpc>
              <a:spcBef>
                <a:spcPts val="3200"/>
              </a:spcBef>
              <a:spcAft>
                <a:spcPts val="0"/>
              </a:spcAft>
              <a:buClr>
                <a:srgbClr val="565656"/>
              </a:buClr>
              <a:buSzPts val="1350"/>
              <a:buChar char="•"/>
              <a:defRPr/>
            </a:lvl4pPr>
            <a:lvl5pPr marL="2286000" lvl="4" indent="-314325" algn="l">
              <a:lnSpc>
                <a:spcPct val="90000"/>
              </a:lnSpc>
              <a:spcBef>
                <a:spcPts val="3200"/>
              </a:spcBef>
              <a:spcAft>
                <a:spcPts val="0"/>
              </a:spcAft>
              <a:buClr>
                <a:srgbClr val="565656"/>
              </a:buClr>
              <a:buSzPts val="1350"/>
              <a:buChar char="•"/>
              <a:defRPr/>
            </a:lvl5pPr>
            <a:lvl6pPr marL="2743200" lvl="5" indent="-314325" algn="l">
              <a:lnSpc>
                <a:spcPct val="90000"/>
              </a:lnSpc>
              <a:spcBef>
                <a:spcPts val="3200"/>
              </a:spcBef>
              <a:spcAft>
                <a:spcPts val="0"/>
              </a:spcAft>
              <a:buClr>
                <a:srgbClr val="565656"/>
              </a:buClr>
              <a:buSzPts val="1350"/>
              <a:buChar char="•"/>
              <a:defRPr/>
            </a:lvl6pPr>
            <a:lvl7pPr marL="3200400" lvl="6" indent="-314325" algn="l">
              <a:lnSpc>
                <a:spcPct val="90000"/>
              </a:lnSpc>
              <a:spcBef>
                <a:spcPts val="3200"/>
              </a:spcBef>
              <a:spcAft>
                <a:spcPts val="0"/>
              </a:spcAft>
              <a:buClr>
                <a:srgbClr val="565656"/>
              </a:buClr>
              <a:buSzPts val="1350"/>
              <a:buChar char="•"/>
              <a:defRPr/>
            </a:lvl7pPr>
            <a:lvl8pPr marL="3657600" lvl="7" indent="-314325" algn="l">
              <a:lnSpc>
                <a:spcPct val="90000"/>
              </a:lnSpc>
              <a:spcBef>
                <a:spcPts val="3200"/>
              </a:spcBef>
              <a:spcAft>
                <a:spcPts val="0"/>
              </a:spcAft>
              <a:buClr>
                <a:srgbClr val="565656"/>
              </a:buClr>
              <a:buSzPts val="1350"/>
              <a:buChar char="•"/>
              <a:defRPr/>
            </a:lvl8pPr>
            <a:lvl9pPr marL="4114800" lvl="8" indent="-314325" algn="l">
              <a:lnSpc>
                <a:spcPct val="90000"/>
              </a:lnSpc>
              <a:spcBef>
                <a:spcPts val="3200"/>
              </a:spcBef>
              <a:spcAft>
                <a:spcPts val="0"/>
              </a:spcAft>
              <a:buClr>
                <a:srgbClr val="565656"/>
              </a:buClr>
              <a:buSzPts val="1350"/>
              <a:buChar char="•"/>
              <a:defRPr/>
            </a:lvl9pPr>
          </a:lstStyle>
          <a:p>
            <a:endParaRPr/>
          </a:p>
        </p:txBody>
      </p:sp>
      <p:sp>
        <p:nvSpPr>
          <p:cNvPr id="22" name="Google Shape;22;p18"/>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ll Out">
  <p:cSld name="Call Out">
    <p:spTree>
      <p:nvGrpSpPr>
        <p:cNvPr id="1" name="Shape 23"/>
        <p:cNvGrpSpPr/>
        <p:nvPr/>
      </p:nvGrpSpPr>
      <p:grpSpPr>
        <a:xfrm>
          <a:off x="0" y="0"/>
          <a:ext cx="0" cy="0"/>
          <a:chOff x="0" y="0"/>
          <a:chExt cx="0" cy="0"/>
        </a:xfrm>
      </p:grpSpPr>
      <p:pic>
        <p:nvPicPr>
          <p:cNvPr id="24" name="Google Shape;24;p20" descr="Image"/>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44875" y="12275499"/>
            <a:ext cx="984073" cy="1062991"/>
          </a:xfrm>
          <a:prstGeom prst="rect">
            <a:avLst/>
          </a:prstGeom>
          <a:noFill/>
          <a:ln>
            <a:noFill/>
          </a:ln>
        </p:spPr>
      </p:pic>
      <p:sp>
        <p:nvSpPr>
          <p:cNvPr id="25" name="Google Shape;25;p20"/>
          <p:cNvSpPr txBox="1">
            <a:spLocks noGrp="1"/>
          </p:cNvSpPr>
          <p:nvPr>
            <p:ph type="body" idx="1"/>
          </p:nvPr>
        </p:nvSpPr>
        <p:spPr>
          <a:xfrm>
            <a:off x="1778000" y="1468966"/>
            <a:ext cx="20828000" cy="1587501"/>
          </a:xfrm>
          <a:prstGeom prst="rect">
            <a:avLst/>
          </a:prstGeom>
          <a:noFill/>
          <a:ln>
            <a:noFill/>
          </a:ln>
        </p:spPr>
        <p:txBody>
          <a:bodyPr spcFirstLastPara="1" wrap="square" lIns="50800" tIns="50800" rIns="50800" bIns="50800" anchor="b" anchorCtr="0">
            <a:normAutofit/>
          </a:bodyPr>
          <a:lstStyle>
            <a:lvl1pPr marL="457200" lvl="0" indent="-228600" algn="ctr">
              <a:lnSpc>
                <a:spcPct val="100000"/>
              </a:lnSpc>
              <a:spcBef>
                <a:spcPts val="0"/>
              </a:spcBef>
              <a:spcAft>
                <a:spcPts val="0"/>
              </a:spcAft>
              <a:buClr>
                <a:srgbClr val="0096D5"/>
              </a:buClr>
              <a:buSzPts val="8000"/>
              <a:buFont typeface="Proxima Nova"/>
              <a:buNone/>
              <a:defRPr sz="8000" b="0" i="0" cap="none">
                <a:solidFill>
                  <a:srgbClr val="0096D5"/>
                </a:solidFill>
                <a:latin typeface="Proxima Nova"/>
                <a:ea typeface="Proxima Nova"/>
                <a:cs typeface="Proxima Nova"/>
                <a:sym typeface="Proxima Nova"/>
              </a:defRPr>
            </a:lvl1pPr>
            <a:lvl2pPr marL="914400" lvl="1" indent="-314325" algn="l">
              <a:lnSpc>
                <a:spcPct val="90000"/>
              </a:lnSpc>
              <a:spcBef>
                <a:spcPts val="3200"/>
              </a:spcBef>
              <a:spcAft>
                <a:spcPts val="0"/>
              </a:spcAft>
              <a:buClr>
                <a:srgbClr val="565656"/>
              </a:buClr>
              <a:buSzPts val="1350"/>
              <a:buChar char="•"/>
              <a:defRPr/>
            </a:lvl2pPr>
            <a:lvl3pPr marL="1371600" lvl="2" indent="-314325" algn="l">
              <a:lnSpc>
                <a:spcPct val="90000"/>
              </a:lnSpc>
              <a:spcBef>
                <a:spcPts val="3200"/>
              </a:spcBef>
              <a:spcAft>
                <a:spcPts val="0"/>
              </a:spcAft>
              <a:buClr>
                <a:srgbClr val="565656"/>
              </a:buClr>
              <a:buSzPts val="1350"/>
              <a:buChar char="•"/>
              <a:defRPr/>
            </a:lvl3pPr>
            <a:lvl4pPr marL="1828800" lvl="3" indent="-314325" algn="l">
              <a:lnSpc>
                <a:spcPct val="90000"/>
              </a:lnSpc>
              <a:spcBef>
                <a:spcPts val="3200"/>
              </a:spcBef>
              <a:spcAft>
                <a:spcPts val="0"/>
              </a:spcAft>
              <a:buClr>
                <a:srgbClr val="565656"/>
              </a:buClr>
              <a:buSzPts val="1350"/>
              <a:buChar char="•"/>
              <a:defRPr/>
            </a:lvl4pPr>
            <a:lvl5pPr marL="2286000" lvl="4" indent="-314325" algn="l">
              <a:lnSpc>
                <a:spcPct val="90000"/>
              </a:lnSpc>
              <a:spcBef>
                <a:spcPts val="3200"/>
              </a:spcBef>
              <a:spcAft>
                <a:spcPts val="0"/>
              </a:spcAft>
              <a:buClr>
                <a:srgbClr val="565656"/>
              </a:buClr>
              <a:buSzPts val="1350"/>
              <a:buChar char="•"/>
              <a:defRPr/>
            </a:lvl5pPr>
            <a:lvl6pPr marL="2743200" lvl="5" indent="-314325" algn="l">
              <a:lnSpc>
                <a:spcPct val="90000"/>
              </a:lnSpc>
              <a:spcBef>
                <a:spcPts val="3200"/>
              </a:spcBef>
              <a:spcAft>
                <a:spcPts val="0"/>
              </a:spcAft>
              <a:buClr>
                <a:srgbClr val="565656"/>
              </a:buClr>
              <a:buSzPts val="1350"/>
              <a:buChar char="•"/>
              <a:defRPr/>
            </a:lvl6pPr>
            <a:lvl7pPr marL="3200400" lvl="6" indent="-314325" algn="l">
              <a:lnSpc>
                <a:spcPct val="90000"/>
              </a:lnSpc>
              <a:spcBef>
                <a:spcPts val="3200"/>
              </a:spcBef>
              <a:spcAft>
                <a:spcPts val="0"/>
              </a:spcAft>
              <a:buClr>
                <a:srgbClr val="565656"/>
              </a:buClr>
              <a:buSzPts val="1350"/>
              <a:buChar char="•"/>
              <a:defRPr/>
            </a:lvl7pPr>
            <a:lvl8pPr marL="3657600" lvl="7" indent="-314325" algn="l">
              <a:lnSpc>
                <a:spcPct val="90000"/>
              </a:lnSpc>
              <a:spcBef>
                <a:spcPts val="3200"/>
              </a:spcBef>
              <a:spcAft>
                <a:spcPts val="0"/>
              </a:spcAft>
              <a:buClr>
                <a:srgbClr val="565656"/>
              </a:buClr>
              <a:buSzPts val="1350"/>
              <a:buChar char="•"/>
              <a:defRPr/>
            </a:lvl8pPr>
            <a:lvl9pPr marL="4114800" lvl="8" indent="-314325" algn="l">
              <a:lnSpc>
                <a:spcPct val="90000"/>
              </a:lnSpc>
              <a:spcBef>
                <a:spcPts val="3200"/>
              </a:spcBef>
              <a:spcAft>
                <a:spcPts val="0"/>
              </a:spcAft>
              <a:buClr>
                <a:srgbClr val="565656"/>
              </a:buClr>
              <a:buSzPts val="1350"/>
              <a:buChar char="•"/>
              <a:defRPr/>
            </a:lvl9pPr>
          </a:lstStyle>
          <a:p>
            <a:endParaRPr/>
          </a:p>
        </p:txBody>
      </p:sp>
      <p:sp>
        <p:nvSpPr>
          <p:cNvPr id="26" name="Google Shape;26;p20"/>
          <p:cNvSpPr/>
          <p:nvPr/>
        </p:nvSpPr>
        <p:spPr>
          <a:xfrm>
            <a:off x="2048414" y="4572085"/>
            <a:ext cx="5529955" cy="5529955"/>
          </a:xfrm>
          <a:prstGeom prst="ellipse">
            <a:avLst/>
          </a:prstGeom>
          <a:solidFill>
            <a:srgbClr val="1A5EA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6000"/>
              <a:buFont typeface="Proxima Nova"/>
              <a:buNone/>
            </a:pPr>
            <a:r>
              <a:rPr lang="en-US" sz="6000" b="1" i="0" u="none" strike="noStrike" cap="none">
                <a:solidFill>
                  <a:srgbClr val="FFFFFF"/>
                </a:solidFill>
                <a:latin typeface="Proxima Nova"/>
                <a:ea typeface="Proxima Nova"/>
                <a:cs typeface="Proxima Nova"/>
                <a:sym typeface="Proxima Nova"/>
              </a:rPr>
              <a:t>NUMBER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3300"/>
              <a:buFont typeface="Proxima Nova Semibold"/>
              <a:buNone/>
            </a:pPr>
            <a:r>
              <a:rPr lang="en-US" sz="3300" b="0" i="0" u="none" strike="noStrike" cap="none">
                <a:solidFill>
                  <a:srgbClr val="FFFFFF"/>
                </a:solidFill>
                <a:latin typeface="Proxima Nova Semibold"/>
                <a:ea typeface="Proxima Nova Semibold"/>
                <a:cs typeface="Proxima Nova Semibold"/>
                <a:sym typeface="Proxima Nova Semibold"/>
              </a:rPr>
              <a:t>Here’s one way where you can call out a statistic/ number/etc.</a:t>
            </a:r>
            <a:endParaRPr sz="1400" b="0" i="0" u="none" strike="noStrike" cap="none">
              <a:solidFill>
                <a:srgbClr val="000000"/>
              </a:solidFill>
              <a:latin typeface="Arial"/>
              <a:ea typeface="Arial"/>
              <a:cs typeface="Arial"/>
              <a:sym typeface="Arial"/>
            </a:endParaRPr>
          </a:p>
        </p:txBody>
      </p:sp>
      <p:sp>
        <p:nvSpPr>
          <p:cNvPr id="27" name="Google Shape;27;p20"/>
          <p:cNvSpPr/>
          <p:nvPr/>
        </p:nvSpPr>
        <p:spPr>
          <a:xfrm>
            <a:off x="9427023" y="4572085"/>
            <a:ext cx="5529954" cy="5529955"/>
          </a:xfrm>
          <a:prstGeom prst="ellipse">
            <a:avLst/>
          </a:prstGeom>
          <a:solidFill>
            <a:srgbClr val="1A5EA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6000"/>
              <a:buFont typeface="Proxima Nova"/>
              <a:buNone/>
            </a:pPr>
            <a:r>
              <a:rPr lang="en-US" sz="6000" b="1" i="0" u="none" strike="noStrike" cap="none">
                <a:solidFill>
                  <a:srgbClr val="FFFFFF"/>
                </a:solidFill>
                <a:latin typeface="Proxima Nova"/>
                <a:ea typeface="Proxima Nova"/>
                <a:cs typeface="Proxima Nova"/>
                <a:sym typeface="Proxima Nova"/>
              </a:rPr>
              <a:t>NUMBER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3300"/>
              <a:buFont typeface="Proxima Nova Semibold"/>
              <a:buNone/>
            </a:pPr>
            <a:r>
              <a:rPr lang="en-US" sz="3300" b="0" i="0" u="none" strike="noStrike" cap="none">
                <a:solidFill>
                  <a:srgbClr val="FFFFFF"/>
                </a:solidFill>
                <a:latin typeface="Proxima Nova Semibold"/>
                <a:ea typeface="Proxima Nova Semibold"/>
                <a:cs typeface="Proxima Nova Semibold"/>
                <a:sym typeface="Proxima Nova Semibold"/>
              </a:rPr>
              <a:t>Here’s one way where you can call out a statistic/number/etc.</a:t>
            </a:r>
            <a:endParaRPr sz="1400" b="0" i="0" u="none" strike="noStrike" cap="none">
              <a:solidFill>
                <a:srgbClr val="000000"/>
              </a:solidFill>
              <a:latin typeface="Arial"/>
              <a:ea typeface="Arial"/>
              <a:cs typeface="Arial"/>
              <a:sym typeface="Arial"/>
            </a:endParaRPr>
          </a:p>
        </p:txBody>
      </p:sp>
      <p:sp>
        <p:nvSpPr>
          <p:cNvPr id="28" name="Google Shape;28;p20"/>
          <p:cNvSpPr/>
          <p:nvPr/>
        </p:nvSpPr>
        <p:spPr>
          <a:xfrm>
            <a:off x="16805631" y="4572085"/>
            <a:ext cx="5529955" cy="5529955"/>
          </a:xfrm>
          <a:prstGeom prst="ellipse">
            <a:avLst/>
          </a:prstGeom>
          <a:solidFill>
            <a:srgbClr val="1A5EA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6000"/>
              <a:buFont typeface="Proxima Nova"/>
              <a:buNone/>
            </a:pPr>
            <a:r>
              <a:rPr lang="en-US" sz="6000" b="1" i="0" u="none" strike="noStrike" cap="none">
                <a:solidFill>
                  <a:srgbClr val="FFFFFF"/>
                </a:solidFill>
                <a:latin typeface="Proxima Nova"/>
                <a:ea typeface="Proxima Nova"/>
                <a:cs typeface="Proxima Nova"/>
                <a:sym typeface="Proxima Nova"/>
              </a:rPr>
              <a:t>NUMBER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3300"/>
              <a:buFont typeface="Proxima Nova Semibold"/>
              <a:buNone/>
            </a:pPr>
            <a:r>
              <a:rPr lang="en-US" sz="3300" b="0" i="0" u="none" strike="noStrike" cap="none">
                <a:solidFill>
                  <a:srgbClr val="FFFFFF"/>
                </a:solidFill>
                <a:latin typeface="Proxima Nova Semibold"/>
                <a:ea typeface="Proxima Nova Semibold"/>
                <a:cs typeface="Proxima Nova Semibold"/>
                <a:sym typeface="Proxima Nova Semibold"/>
              </a:rPr>
              <a:t>Here’s one way where you can call out a statistic/number/etc. </a:t>
            </a:r>
            <a:endParaRPr sz="1400" b="0" i="0" u="none" strike="noStrike" cap="none">
              <a:solidFill>
                <a:srgbClr val="000000"/>
              </a:solidFill>
              <a:latin typeface="Arial"/>
              <a:ea typeface="Arial"/>
              <a:cs typeface="Arial"/>
              <a:sym typeface="Arial"/>
            </a:endParaRPr>
          </a:p>
        </p:txBody>
      </p:sp>
      <p:sp>
        <p:nvSpPr>
          <p:cNvPr id="29" name="Google Shape;29;p20"/>
          <p:cNvSpPr txBox="1"/>
          <p:nvPr/>
        </p:nvSpPr>
        <p:spPr>
          <a:xfrm>
            <a:off x="23796463" y="13124542"/>
            <a:ext cx="373500" cy="379591"/>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chemeClr val="dk1"/>
              </a:buClr>
              <a:buSzPts val="1800"/>
              <a:buFont typeface="Proxima Nova"/>
              <a:buNone/>
            </a:pPr>
            <a:fld id="{00000000-1234-1234-1234-123412341234}" type="slidenum">
              <a:rPr lang="en-US" sz="1800" b="0" i="0" u="none" strike="noStrike" cap="none">
                <a:solidFill>
                  <a:schemeClr val="dk1"/>
                </a:solidFill>
                <a:latin typeface="Proxima Nova"/>
                <a:ea typeface="Proxima Nova"/>
                <a:cs typeface="Proxima Nova"/>
                <a:sym typeface="Proxima Nova"/>
              </a:rPr>
              <a:t>‹#›</a:t>
            </a:fld>
            <a:endParaRPr sz="1800" b="0" i="0" u="none" strike="noStrike" cap="none">
              <a:solidFill>
                <a:schemeClr val="dk1"/>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ll Out copy">
  <p:cSld name="Call Out copy">
    <p:spTree>
      <p:nvGrpSpPr>
        <p:cNvPr id="1" name="Shape 30"/>
        <p:cNvGrpSpPr/>
        <p:nvPr/>
      </p:nvGrpSpPr>
      <p:grpSpPr>
        <a:xfrm>
          <a:off x="0" y="0"/>
          <a:ext cx="0" cy="0"/>
          <a:chOff x="0" y="0"/>
          <a:chExt cx="0" cy="0"/>
        </a:xfrm>
      </p:grpSpPr>
      <p:pic>
        <p:nvPicPr>
          <p:cNvPr id="31" name="Google Shape;31;p21" descr="Image"/>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44875" y="12275499"/>
            <a:ext cx="984073" cy="1062991"/>
          </a:xfrm>
          <a:prstGeom prst="rect">
            <a:avLst/>
          </a:prstGeom>
          <a:noFill/>
          <a:ln>
            <a:noFill/>
          </a:ln>
        </p:spPr>
      </p:pic>
      <p:sp>
        <p:nvSpPr>
          <p:cNvPr id="32" name="Google Shape;32;p21"/>
          <p:cNvSpPr txBox="1">
            <a:spLocks noGrp="1"/>
          </p:cNvSpPr>
          <p:nvPr>
            <p:ph type="body" idx="1"/>
          </p:nvPr>
        </p:nvSpPr>
        <p:spPr>
          <a:xfrm>
            <a:off x="1778000" y="1468966"/>
            <a:ext cx="20828000" cy="1587501"/>
          </a:xfrm>
          <a:prstGeom prst="rect">
            <a:avLst/>
          </a:prstGeom>
          <a:noFill/>
          <a:ln>
            <a:noFill/>
          </a:ln>
        </p:spPr>
        <p:txBody>
          <a:bodyPr spcFirstLastPara="1" wrap="square" lIns="50800" tIns="50800" rIns="50800" bIns="50800" anchor="b" anchorCtr="0">
            <a:normAutofit/>
          </a:bodyPr>
          <a:lstStyle>
            <a:lvl1pPr marL="457200" lvl="0" indent="-228600" algn="ctr">
              <a:lnSpc>
                <a:spcPct val="100000"/>
              </a:lnSpc>
              <a:spcBef>
                <a:spcPts val="0"/>
              </a:spcBef>
              <a:spcAft>
                <a:spcPts val="0"/>
              </a:spcAft>
              <a:buClr>
                <a:srgbClr val="0096D5"/>
              </a:buClr>
              <a:buSzPts val="8000"/>
              <a:buFont typeface="Proxima Nova"/>
              <a:buNone/>
              <a:defRPr sz="8000" b="0" i="0" cap="none">
                <a:solidFill>
                  <a:srgbClr val="0096D5"/>
                </a:solidFill>
                <a:latin typeface="Proxima Nova"/>
                <a:ea typeface="Proxima Nova"/>
                <a:cs typeface="Proxima Nova"/>
                <a:sym typeface="Proxima Nova"/>
              </a:defRPr>
            </a:lvl1pPr>
            <a:lvl2pPr marL="914400" lvl="1" indent="-314325" algn="l">
              <a:lnSpc>
                <a:spcPct val="90000"/>
              </a:lnSpc>
              <a:spcBef>
                <a:spcPts val="3200"/>
              </a:spcBef>
              <a:spcAft>
                <a:spcPts val="0"/>
              </a:spcAft>
              <a:buClr>
                <a:srgbClr val="565656"/>
              </a:buClr>
              <a:buSzPts val="1350"/>
              <a:buChar char="•"/>
              <a:defRPr/>
            </a:lvl2pPr>
            <a:lvl3pPr marL="1371600" lvl="2" indent="-314325" algn="l">
              <a:lnSpc>
                <a:spcPct val="90000"/>
              </a:lnSpc>
              <a:spcBef>
                <a:spcPts val="3200"/>
              </a:spcBef>
              <a:spcAft>
                <a:spcPts val="0"/>
              </a:spcAft>
              <a:buClr>
                <a:srgbClr val="565656"/>
              </a:buClr>
              <a:buSzPts val="1350"/>
              <a:buChar char="•"/>
              <a:defRPr/>
            </a:lvl3pPr>
            <a:lvl4pPr marL="1828800" lvl="3" indent="-314325" algn="l">
              <a:lnSpc>
                <a:spcPct val="90000"/>
              </a:lnSpc>
              <a:spcBef>
                <a:spcPts val="3200"/>
              </a:spcBef>
              <a:spcAft>
                <a:spcPts val="0"/>
              </a:spcAft>
              <a:buClr>
                <a:srgbClr val="565656"/>
              </a:buClr>
              <a:buSzPts val="1350"/>
              <a:buChar char="•"/>
              <a:defRPr/>
            </a:lvl4pPr>
            <a:lvl5pPr marL="2286000" lvl="4" indent="-314325" algn="l">
              <a:lnSpc>
                <a:spcPct val="90000"/>
              </a:lnSpc>
              <a:spcBef>
                <a:spcPts val="3200"/>
              </a:spcBef>
              <a:spcAft>
                <a:spcPts val="0"/>
              </a:spcAft>
              <a:buClr>
                <a:srgbClr val="565656"/>
              </a:buClr>
              <a:buSzPts val="1350"/>
              <a:buChar char="•"/>
              <a:defRPr/>
            </a:lvl5pPr>
            <a:lvl6pPr marL="2743200" lvl="5" indent="-314325" algn="l">
              <a:lnSpc>
                <a:spcPct val="90000"/>
              </a:lnSpc>
              <a:spcBef>
                <a:spcPts val="3200"/>
              </a:spcBef>
              <a:spcAft>
                <a:spcPts val="0"/>
              </a:spcAft>
              <a:buClr>
                <a:srgbClr val="565656"/>
              </a:buClr>
              <a:buSzPts val="1350"/>
              <a:buChar char="•"/>
              <a:defRPr/>
            </a:lvl6pPr>
            <a:lvl7pPr marL="3200400" lvl="6" indent="-314325" algn="l">
              <a:lnSpc>
                <a:spcPct val="90000"/>
              </a:lnSpc>
              <a:spcBef>
                <a:spcPts val="3200"/>
              </a:spcBef>
              <a:spcAft>
                <a:spcPts val="0"/>
              </a:spcAft>
              <a:buClr>
                <a:srgbClr val="565656"/>
              </a:buClr>
              <a:buSzPts val="1350"/>
              <a:buChar char="•"/>
              <a:defRPr/>
            </a:lvl7pPr>
            <a:lvl8pPr marL="3657600" lvl="7" indent="-314325" algn="l">
              <a:lnSpc>
                <a:spcPct val="90000"/>
              </a:lnSpc>
              <a:spcBef>
                <a:spcPts val="3200"/>
              </a:spcBef>
              <a:spcAft>
                <a:spcPts val="0"/>
              </a:spcAft>
              <a:buClr>
                <a:srgbClr val="565656"/>
              </a:buClr>
              <a:buSzPts val="1350"/>
              <a:buChar char="•"/>
              <a:defRPr/>
            </a:lvl8pPr>
            <a:lvl9pPr marL="4114800" lvl="8" indent="-314325" algn="l">
              <a:lnSpc>
                <a:spcPct val="90000"/>
              </a:lnSpc>
              <a:spcBef>
                <a:spcPts val="3200"/>
              </a:spcBef>
              <a:spcAft>
                <a:spcPts val="0"/>
              </a:spcAft>
              <a:buClr>
                <a:srgbClr val="565656"/>
              </a:buClr>
              <a:buSzPts val="1350"/>
              <a:buChar char="•"/>
              <a:defRPr/>
            </a:lvl9pPr>
          </a:lstStyle>
          <a:p>
            <a:endParaRPr/>
          </a:p>
        </p:txBody>
      </p:sp>
      <p:sp>
        <p:nvSpPr>
          <p:cNvPr id="33" name="Google Shape;33;p21"/>
          <p:cNvSpPr txBox="1"/>
          <p:nvPr/>
        </p:nvSpPr>
        <p:spPr>
          <a:xfrm>
            <a:off x="2660014" y="7347521"/>
            <a:ext cx="5103112" cy="25527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1A5EAB"/>
              </a:buClr>
              <a:buSzPts val="6000"/>
              <a:buFont typeface="Proxima Nova"/>
              <a:buNone/>
            </a:pPr>
            <a:r>
              <a:rPr lang="en-US" sz="6000" b="1" i="0" u="none" strike="noStrike" cap="none">
                <a:solidFill>
                  <a:srgbClr val="1A5EAB"/>
                </a:solidFill>
                <a:latin typeface="Proxima Nova"/>
                <a:ea typeface="Proxima Nova"/>
                <a:cs typeface="Proxima Nova"/>
                <a:sym typeface="Proxima Nova"/>
              </a:rPr>
              <a:t>NUMBER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A5EAB"/>
              </a:buClr>
              <a:buSzPts val="3300"/>
              <a:buFont typeface="Proxima Nova Semibold"/>
              <a:buNone/>
            </a:pPr>
            <a:r>
              <a:rPr lang="en-US" sz="3300" b="0" i="0" u="none" strike="noStrike" cap="none">
                <a:solidFill>
                  <a:srgbClr val="1A5EAB"/>
                </a:solidFill>
                <a:latin typeface="Proxima Nova Semibold"/>
                <a:ea typeface="Proxima Nova Semibold"/>
                <a:cs typeface="Proxima Nova Semibold"/>
                <a:sym typeface="Proxima Nova Semibold"/>
              </a:rPr>
              <a:t>Here’s another way that you can call out a statistic/number/etc. with icons </a:t>
            </a:r>
            <a:endParaRPr sz="1400" b="0" i="0" u="none" strike="noStrike" cap="none">
              <a:solidFill>
                <a:srgbClr val="000000"/>
              </a:solidFill>
              <a:latin typeface="Arial"/>
              <a:ea typeface="Arial"/>
              <a:cs typeface="Arial"/>
              <a:sym typeface="Arial"/>
            </a:endParaRPr>
          </a:p>
        </p:txBody>
      </p:sp>
      <p:sp>
        <p:nvSpPr>
          <p:cNvPr id="34" name="Google Shape;34;p21"/>
          <p:cNvSpPr txBox="1"/>
          <p:nvPr/>
        </p:nvSpPr>
        <p:spPr>
          <a:xfrm>
            <a:off x="9640444" y="7347521"/>
            <a:ext cx="5103112" cy="25527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1A5EAB"/>
              </a:buClr>
              <a:buSzPts val="6000"/>
              <a:buFont typeface="Proxima Nova"/>
              <a:buNone/>
            </a:pPr>
            <a:r>
              <a:rPr lang="en-US" sz="6000" b="1" i="0" u="none" strike="noStrike" cap="none">
                <a:solidFill>
                  <a:srgbClr val="1A5EAB"/>
                </a:solidFill>
                <a:latin typeface="Proxima Nova"/>
                <a:ea typeface="Proxima Nova"/>
                <a:cs typeface="Proxima Nova"/>
                <a:sym typeface="Proxima Nova"/>
              </a:rPr>
              <a:t>NUMBER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A5EAB"/>
              </a:buClr>
              <a:buSzPts val="3300"/>
              <a:buFont typeface="Proxima Nova Semibold"/>
              <a:buNone/>
            </a:pPr>
            <a:r>
              <a:rPr lang="en-US" sz="3300" b="0" i="0" u="none" strike="noStrike" cap="none">
                <a:solidFill>
                  <a:srgbClr val="1A5EAB"/>
                </a:solidFill>
                <a:latin typeface="Proxima Nova Semibold"/>
                <a:ea typeface="Proxima Nova Semibold"/>
                <a:cs typeface="Proxima Nova Semibold"/>
                <a:sym typeface="Proxima Nova Semibold"/>
              </a:rPr>
              <a:t>Here’s another way that you can call out a statistic/number/etc. with icons</a:t>
            </a:r>
            <a:endParaRPr sz="1400" b="0" i="0" u="none" strike="noStrike" cap="none">
              <a:solidFill>
                <a:srgbClr val="000000"/>
              </a:solidFill>
              <a:latin typeface="Arial"/>
              <a:ea typeface="Arial"/>
              <a:cs typeface="Arial"/>
              <a:sym typeface="Arial"/>
            </a:endParaRPr>
          </a:p>
        </p:txBody>
      </p:sp>
      <p:pic>
        <p:nvPicPr>
          <p:cNvPr id="35" name="Google Shape;35;p21" descr="noun_Earth_1213079.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29726" y="4660155"/>
            <a:ext cx="2363689" cy="2363690"/>
          </a:xfrm>
          <a:prstGeom prst="rect">
            <a:avLst/>
          </a:prstGeom>
          <a:noFill/>
          <a:ln>
            <a:noFill/>
          </a:ln>
        </p:spPr>
      </p:pic>
      <p:pic>
        <p:nvPicPr>
          <p:cNvPr id="36" name="Google Shape;36;p21" descr="noun_Earth_1213079.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10155" y="4660155"/>
            <a:ext cx="2363690" cy="2363690"/>
          </a:xfrm>
          <a:prstGeom prst="rect">
            <a:avLst/>
          </a:prstGeom>
          <a:noFill/>
          <a:ln>
            <a:noFill/>
          </a:ln>
        </p:spPr>
      </p:pic>
      <p:sp>
        <p:nvSpPr>
          <p:cNvPr id="37" name="Google Shape;37;p21"/>
          <p:cNvSpPr txBox="1"/>
          <p:nvPr/>
        </p:nvSpPr>
        <p:spPr>
          <a:xfrm>
            <a:off x="16620873" y="7347521"/>
            <a:ext cx="5103112" cy="25527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1A5EAB"/>
              </a:buClr>
              <a:buSzPts val="6000"/>
              <a:buFont typeface="Proxima Nova"/>
              <a:buNone/>
            </a:pPr>
            <a:r>
              <a:rPr lang="en-US" sz="6000" b="1" i="0" u="none" strike="noStrike" cap="none">
                <a:solidFill>
                  <a:srgbClr val="1A5EAB"/>
                </a:solidFill>
                <a:latin typeface="Proxima Nova"/>
                <a:ea typeface="Proxima Nova"/>
                <a:cs typeface="Proxima Nova"/>
                <a:sym typeface="Proxima Nova"/>
              </a:rPr>
              <a:t>NUMBER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A5EAB"/>
              </a:buClr>
              <a:buSzPts val="3300"/>
              <a:buFont typeface="Proxima Nova Semibold"/>
              <a:buNone/>
            </a:pPr>
            <a:r>
              <a:rPr lang="en-US" sz="3300" b="0" i="0" u="none" strike="noStrike" cap="none">
                <a:solidFill>
                  <a:srgbClr val="1A5EAB"/>
                </a:solidFill>
                <a:latin typeface="Proxima Nova Semibold"/>
                <a:ea typeface="Proxima Nova Semibold"/>
                <a:cs typeface="Proxima Nova Semibold"/>
                <a:sym typeface="Proxima Nova Semibold"/>
              </a:rPr>
              <a:t>Here’s another way that you can call out a statistic/number/etc. with icons</a:t>
            </a:r>
            <a:endParaRPr sz="1400" b="0" i="0" u="none" strike="noStrike" cap="none">
              <a:solidFill>
                <a:srgbClr val="000000"/>
              </a:solidFill>
              <a:latin typeface="Arial"/>
              <a:ea typeface="Arial"/>
              <a:cs typeface="Arial"/>
              <a:sym typeface="Arial"/>
            </a:endParaRPr>
          </a:p>
        </p:txBody>
      </p:sp>
      <p:pic>
        <p:nvPicPr>
          <p:cNvPr id="38" name="Google Shape;38;p21" descr="noun_Earth_1213079.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990585" y="4660155"/>
            <a:ext cx="2363689" cy="2363690"/>
          </a:xfrm>
          <a:prstGeom prst="rect">
            <a:avLst/>
          </a:prstGeom>
          <a:noFill/>
          <a:ln>
            <a:noFill/>
          </a:ln>
        </p:spPr>
      </p:pic>
      <p:sp>
        <p:nvSpPr>
          <p:cNvPr id="39" name="Google Shape;39;p21"/>
          <p:cNvSpPr txBox="1"/>
          <p:nvPr/>
        </p:nvSpPr>
        <p:spPr>
          <a:xfrm>
            <a:off x="23796463" y="13124542"/>
            <a:ext cx="373500" cy="379591"/>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chemeClr val="dk1"/>
              </a:buClr>
              <a:buSzPts val="1800"/>
              <a:buFont typeface="Proxima Nova"/>
              <a:buNone/>
            </a:pPr>
            <a:fld id="{00000000-1234-1234-1234-123412341234}" type="slidenum">
              <a:rPr lang="en-US" sz="1800" b="0" i="0" u="none" strike="noStrike" cap="none">
                <a:solidFill>
                  <a:schemeClr val="dk1"/>
                </a:solidFill>
                <a:latin typeface="Proxima Nova"/>
                <a:ea typeface="Proxima Nova"/>
                <a:cs typeface="Proxima Nova"/>
                <a:sym typeface="Proxima Nova"/>
              </a:rPr>
              <a:t>‹#›</a:t>
            </a:fld>
            <a:endParaRPr sz="1800" b="0" i="0" u="none" strike="noStrike" cap="none">
              <a:solidFill>
                <a:schemeClr val="dk1"/>
              </a:solidFill>
              <a:latin typeface="Proxima Nova"/>
              <a:ea typeface="Proxima Nova"/>
              <a:cs typeface="Proxima Nova"/>
              <a:sym typeface="Proxima Nova"/>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1689100" y="952500"/>
            <a:ext cx="21005800"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F89321"/>
              </a:buClr>
              <a:buSzPts val="15000"/>
              <a:buFont typeface="Proxima Nova"/>
              <a:buNone/>
              <a:defRPr sz="15000" b="1" i="0" u="none" strike="noStrike" cap="none">
                <a:solidFill>
                  <a:srgbClr val="F89321"/>
                </a:solidFill>
                <a:latin typeface="Proxima Nova"/>
                <a:ea typeface="Proxima Nova"/>
                <a:cs typeface="Proxima Nova"/>
                <a:sym typeface="Proxima Nova"/>
              </a:defRPr>
            </a:lvl1pPr>
            <a:lvl2pPr marR="0" lvl="1" algn="ctr" rtl="0">
              <a:lnSpc>
                <a:spcPct val="100000"/>
              </a:lnSpc>
              <a:spcBef>
                <a:spcPts val="0"/>
              </a:spcBef>
              <a:spcAft>
                <a:spcPts val="0"/>
              </a:spcAft>
              <a:buClr>
                <a:srgbClr val="F89321"/>
              </a:buClr>
              <a:buSzPts val="15000"/>
              <a:buFont typeface="Proxima Nova"/>
              <a:buNone/>
              <a:defRPr sz="15000" b="1" i="0" u="none" strike="noStrike" cap="none">
                <a:solidFill>
                  <a:srgbClr val="F89321"/>
                </a:solidFill>
                <a:latin typeface="Proxima Nova"/>
                <a:ea typeface="Proxima Nova"/>
                <a:cs typeface="Proxima Nova"/>
                <a:sym typeface="Proxima Nova"/>
              </a:defRPr>
            </a:lvl2pPr>
            <a:lvl3pPr marR="0" lvl="2" algn="ctr" rtl="0">
              <a:lnSpc>
                <a:spcPct val="100000"/>
              </a:lnSpc>
              <a:spcBef>
                <a:spcPts val="0"/>
              </a:spcBef>
              <a:spcAft>
                <a:spcPts val="0"/>
              </a:spcAft>
              <a:buClr>
                <a:srgbClr val="F89321"/>
              </a:buClr>
              <a:buSzPts val="15000"/>
              <a:buFont typeface="Proxima Nova"/>
              <a:buNone/>
              <a:defRPr sz="15000" b="1" i="0" u="none" strike="noStrike" cap="none">
                <a:solidFill>
                  <a:srgbClr val="F89321"/>
                </a:solidFill>
                <a:latin typeface="Proxima Nova"/>
                <a:ea typeface="Proxima Nova"/>
                <a:cs typeface="Proxima Nova"/>
                <a:sym typeface="Proxima Nova"/>
              </a:defRPr>
            </a:lvl3pPr>
            <a:lvl4pPr marR="0" lvl="3" algn="ctr" rtl="0">
              <a:lnSpc>
                <a:spcPct val="100000"/>
              </a:lnSpc>
              <a:spcBef>
                <a:spcPts val="0"/>
              </a:spcBef>
              <a:spcAft>
                <a:spcPts val="0"/>
              </a:spcAft>
              <a:buClr>
                <a:srgbClr val="F89321"/>
              </a:buClr>
              <a:buSzPts val="15000"/>
              <a:buFont typeface="Proxima Nova"/>
              <a:buNone/>
              <a:defRPr sz="15000" b="1" i="0" u="none" strike="noStrike" cap="none">
                <a:solidFill>
                  <a:srgbClr val="F89321"/>
                </a:solidFill>
                <a:latin typeface="Proxima Nova"/>
                <a:ea typeface="Proxima Nova"/>
                <a:cs typeface="Proxima Nova"/>
                <a:sym typeface="Proxima Nova"/>
              </a:defRPr>
            </a:lvl4pPr>
            <a:lvl5pPr marR="0" lvl="4" algn="ctr" rtl="0">
              <a:lnSpc>
                <a:spcPct val="100000"/>
              </a:lnSpc>
              <a:spcBef>
                <a:spcPts val="0"/>
              </a:spcBef>
              <a:spcAft>
                <a:spcPts val="0"/>
              </a:spcAft>
              <a:buClr>
                <a:srgbClr val="F89321"/>
              </a:buClr>
              <a:buSzPts val="15000"/>
              <a:buFont typeface="Proxima Nova"/>
              <a:buNone/>
              <a:defRPr sz="15000" b="1" i="0" u="none" strike="noStrike" cap="none">
                <a:solidFill>
                  <a:srgbClr val="F89321"/>
                </a:solidFill>
                <a:latin typeface="Proxima Nova"/>
                <a:ea typeface="Proxima Nova"/>
                <a:cs typeface="Proxima Nova"/>
                <a:sym typeface="Proxima Nova"/>
              </a:defRPr>
            </a:lvl5pPr>
            <a:lvl6pPr marR="0" lvl="5" algn="ctr" rtl="0">
              <a:lnSpc>
                <a:spcPct val="100000"/>
              </a:lnSpc>
              <a:spcBef>
                <a:spcPts val="0"/>
              </a:spcBef>
              <a:spcAft>
                <a:spcPts val="0"/>
              </a:spcAft>
              <a:buClr>
                <a:srgbClr val="F89321"/>
              </a:buClr>
              <a:buSzPts val="15000"/>
              <a:buFont typeface="Proxima Nova"/>
              <a:buNone/>
              <a:defRPr sz="15000" b="1" i="0" u="none" strike="noStrike" cap="none">
                <a:solidFill>
                  <a:srgbClr val="F89321"/>
                </a:solidFill>
                <a:latin typeface="Proxima Nova"/>
                <a:ea typeface="Proxima Nova"/>
                <a:cs typeface="Proxima Nova"/>
                <a:sym typeface="Proxima Nova"/>
              </a:defRPr>
            </a:lvl6pPr>
            <a:lvl7pPr marR="0" lvl="6" algn="ctr" rtl="0">
              <a:lnSpc>
                <a:spcPct val="100000"/>
              </a:lnSpc>
              <a:spcBef>
                <a:spcPts val="0"/>
              </a:spcBef>
              <a:spcAft>
                <a:spcPts val="0"/>
              </a:spcAft>
              <a:buClr>
                <a:srgbClr val="F89321"/>
              </a:buClr>
              <a:buSzPts val="15000"/>
              <a:buFont typeface="Proxima Nova"/>
              <a:buNone/>
              <a:defRPr sz="15000" b="1" i="0" u="none" strike="noStrike" cap="none">
                <a:solidFill>
                  <a:srgbClr val="F89321"/>
                </a:solidFill>
                <a:latin typeface="Proxima Nova"/>
                <a:ea typeface="Proxima Nova"/>
                <a:cs typeface="Proxima Nova"/>
                <a:sym typeface="Proxima Nova"/>
              </a:defRPr>
            </a:lvl7pPr>
            <a:lvl8pPr marR="0" lvl="7" algn="ctr" rtl="0">
              <a:lnSpc>
                <a:spcPct val="100000"/>
              </a:lnSpc>
              <a:spcBef>
                <a:spcPts val="0"/>
              </a:spcBef>
              <a:spcAft>
                <a:spcPts val="0"/>
              </a:spcAft>
              <a:buClr>
                <a:srgbClr val="F89321"/>
              </a:buClr>
              <a:buSzPts val="15000"/>
              <a:buFont typeface="Proxima Nova"/>
              <a:buNone/>
              <a:defRPr sz="15000" b="1" i="0" u="none" strike="noStrike" cap="none">
                <a:solidFill>
                  <a:srgbClr val="F89321"/>
                </a:solidFill>
                <a:latin typeface="Proxima Nova"/>
                <a:ea typeface="Proxima Nova"/>
                <a:cs typeface="Proxima Nova"/>
                <a:sym typeface="Proxima Nova"/>
              </a:defRPr>
            </a:lvl8pPr>
            <a:lvl9pPr marR="0" lvl="8" algn="ctr" rtl="0">
              <a:lnSpc>
                <a:spcPct val="100000"/>
              </a:lnSpc>
              <a:spcBef>
                <a:spcPts val="0"/>
              </a:spcBef>
              <a:spcAft>
                <a:spcPts val="0"/>
              </a:spcAft>
              <a:buClr>
                <a:srgbClr val="F89321"/>
              </a:buClr>
              <a:buSzPts val="15000"/>
              <a:buFont typeface="Proxima Nova"/>
              <a:buNone/>
              <a:defRPr sz="15000" b="1" i="0" u="none" strike="noStrike" cap="none">
                <a:solidFill>
                  <a:srgbClr val="F89321"/>
                </a:solidFill>
                <a:latin typeface="Proxima Nova"/>
                <a:ea typeface="Proxima Nova"/>
                <a:cs typeface="Proxima Nova"/>
                <a:sym typeface="Proxima Nova"/>
              </a:defRPr>
            </a:lvl9pPr>
          </a:lstStyle>
          <a:p>
            <a:endParaRPr/>
          </a:p>
        </p:txBody>
      </p:sp>
      <p:sp>
        <p:nvSpPr>
          <p:cNvPr id="7" name="Google Shape;7;p16"/>
          <p:cNvSpPr txBox="1">
            <a:spLocks noGrp="1"/>
          </p:cNvSpPr>
          <p:nvPr>
            <p:ph type="body" idx="1"/>
          </p:nvPr>
        </p:nvSpPr>
        <p:spPr>
          <a:xfrm>
            <a:off x="1689100" y="3238500"/>
            <a:ext cx="21005800" cy="9207500"/>
          </a:xfrm>
          <a:prstGeom prst="rect">
            <a:avLst/>
          </a:prstGeom>
          <a:noFill/>
          <a:ln>
            <a:noFill/>
          </a:ln>
        </p:spPr>
        <p:txBody>
          <a:bodyPr spcFirstLastPara="1" wrap="square" lIns="50800" tIns="50800" rIns="50800" bIns="50800" anchor="ctr" anchorCtr="0">
            <a:normAutofit/>
          </a:bodyPr>
          <a:lstStyle>
            <a:lvl1pPr marL="457200" marR="0" lvl="0" indent="-447675" algn="l" rtl="0">
              <a:lnSpc>
                <a:spcPct val="90000"/>
              </a:lnSpc>
              <a:spcBef>
                <a:spcPts val="3200"/>
              </a:spcBef>
              <a:spcAft>
                <a:spcPts val="0"/>
              </a:spcAft>
              <a:buClr>
                <a:srgbClr val="565656"/>
              </a:buClr>
              <a:buSzPts val="3450"/>
              <a:buFont typeface="Proxima Nova"/>
              <a:buChar char="•"/>
              <a:defRPr sz="4600" b="0" i="0" u="none" strike="noStrike" cap="none">
                <a:solidFill>
                  <a:srgbClr val="565656"/>
                </a:solidFill>
                <a:latin typeface="Proxima Nova"/>
                <a:ea typeface="Proxima Nova"/>
                <a:cs typeface="Proxima Nova"/>
                <a:sym typeface="Proxima Nova"/>
              </a:defRPr>
            </a:lvl1pPr>
            <a:lvl2pPr marL="914400" marR="0" lvl="1" indent="-447675" algn="l" rtl="0">
              <a:lnSpc>
                <a:spcPct val="90000"/>
              </a:lnSpc>
              <a:spcBef>
                <a:spcPts val="3200"/>
              </a:spcBef>
              <a:spcAft>
                <a:spcPts val="0"/>
              </a:spcAft>
              <a:buClr>
                <a:srgbClr val="565656"/>
              </a:buClr>
              <a:buSzPts val="3450"/>
              <a:buFont typeface="Proxima Nova"/>
              <a:buChar char="•"/>
              <a:defRPr sz="4600" b="0" i="0" u="none" strike="noStrike" cap="none">
                <a:solidFill>
                  <a:srgbClr val="565656"/>
                </a:solidFill>
                <a:latin typeface="Proxima Nova"/>
                <a:ea typeface="Proxima Nova"/>
                <a:cs typeface="Proxima Nova"/>
                <a:sym typeface="Proxima Nova"/>
              </a:defRPr>
            </a:lvl2pPr>
            <a:lvl3pPr marL="1371600" marR="0" lvl="2" indent="-447675" algn="l" rtl="0">
              <a:lnSpc>
                <a:spcPct val="90000"/>
              </a:lnSpc>
              <a:spcBef>
                <a:spcPts val="3200"/>
              </a:spcBef>
              <a:spcAft>
                <a:spcPts val="0"/>
              </a:spcAft>
              <a:buClr>
                <a:srgbClr val="565656"/>
              </a:buClr>
              <a:buSzPts val="3450"/>
              <a:buFont typeface="Proxima Nova"/>
              <a:buChar char="•"/>
              <a:defRPr sz="4600" b="0" i="0" u="none" strike="noStrike" cap="none">
                <a:solidFill>
                  <a:srgbClr val="565656"/>
                </a:solidFill>
                <a:latin typeface="Proxima Nova"/>
                <a:ea typeface="Proxima Nova"/>
                <a:cs typeface="Proxima Nova"/>
                <a:sym typeface="Proxima Nova"/>
              </a:defRPr>
            </a:lvl3pPr>
            <a:lvl4pPr marL="1828800" marR="0" lvl="3" indent="-447675" algn="l" rtl="0">
              <a:lnSpc>
                <a:spcPct val="90000"/>
              </a:lnSpc>
              <a:spcBef>
                <a:spcPts val="3200"/>
              </a:spcBef>
              <a:spcAft>
                <a:spcPts val="0"/>
              </a:spcAft>
              <a:buClr>
                <a:srgbClr val="565656"/>
              </a:buClr>
              <a:buSzPts val="3450"/>
              <a:buFont typeface="Proxima Nova"/>
              <a:buChar char="•"/>
              <a:defRPr sz="4600" b="0" i="0" u="none" strike="noStrike" cap="none">
                <a:solidFill>
                  <a:srgbClr val="565656"/>
                </a:solidFill>
                <a:latin typeface="Proxima Nova"/>
                <a:ea typeface="Proxima Nova"/>
                <a:cs typeface="Proxima Nova"/>
                <a:sym typeface="Proxima Nova"/>
              </a:defRPr>
            </a:lvl4pPr>
            <a:lvl5pPr marL="2286000" marR="0" lvl="4" indent="-447675" algn="l" rtl="0">
              <a:lnSpc>
                <a:spcPct val="90000"/>
              </a:lnSpc>
              <a:spcBef>
                <a:spcPts val="3200"/>
              </a:spcBef>
              <a:spcAft>
                <a:spcPts val="0"/>
              </a:spcAft>
              <a:buClr>
                <a:srgbClr val="565656"/>
              </a:buClr>
              <a:buSzPts val="3450"/>
              <a:buFont typeface="Proxima Nova"/>
              <a:buChar char="•"/>
              <a:defRPr sz="4600" b="0" i="0" u="none" strike="noStrike" cap="none">
                <a:solidFill>
                  <a:srgbClr val="565656"/>
                </a:solidFill>
                <a:latin typeface="Proxima Nova"/>
                <a:ea typeface="Proxima Nova"/>
                <a:cs typeface="Proxima Nova"/>
                <a:sym typeface="Proxima Nova"/>
              </a:defRPr>
            </a:lvl5pPr>
            <a:lvl6pPr marL="2743200" marR="0" lvl="5" indent="-447675" algn="l" rtl="0">
              <a:lnSpc>
                <a:spcPct val="90000"/>
              </a:lnSpc>
              <a:spcBef>
                <a:spcPts val="3200"/>
              </a:spcBef>
              <a:spcAft>
                <a:spcPts val="0"/>
              </a:spcAft>
              <a:buClr>
                <a:srgbClr val="565656"/>
              </a:buClr>
              <a:buSzPts val="3450"/>
              <a:buFont typeface="Proxima Nova"/>
              <a:buChar char="•"/>
              <a:defRPr sz="4600" b="0" i="0" u="none" strike="noStrike" cap="none">
                <a:solidFill>
                  <a:srgbClr val="565656"/>
                </a:solidFill>
                <a:latin typeface="Proxima Nova"/>
                <a:ea typeface="Proxima Nova"/>
                <a:cs typeface="Proxima Nova"/>
                <a:sym typeface="Proxima Nova"/>
              </a:defRPr>
            </a:lvl6pPr>
            <a:lvl7pPr marL="3200400" marR="0" lvl="6" indent="-447675" algn="l" rtl="0">
              <a:lnSpc>
                <a:spcPct val="90000"/>
              </a:lnSpc>
              <a:spcBef>
                <a:spcPts val="3200"/>
              </a:spcBef>
              <a:spcAft>
                <a:spcPts val="0"/>
              </a:spcAft>
              <a:buClr>
                <a:srgbClr val="565656"/>
              </a:buClr>
              <a:buSzPts val="3450"/>
              <a:buFont typeface="Proxima Nova"/>
              <a:buChar char="•"/>
              <a:defRPr sz="4600" b="0" i="0" u="none" strike="noStrike" cap="none">
                <a:solidFill>
                  <a:srgbClr val="565656"/>
                </a:solidFill>
                <a:latin typeface="Proxima Nova"/>
                <a:ea typeface="Proxima Nova"/>
                <a:cs typeface="Proxima Nova"/>
                <a:sym typeface="Proxima Nova"/>
              </a:defRPr>
            </a:lvl7pPr>
            <a:lvl8pPr marL="3657600" marR="0" lvl="7" indent="-447675" algn="l" rtl="0">
              <a:lnSpc>
                <a:spcPct val="90000"/>
              </a:lnSpc>
              <a:spcBef>
                <a:spcPts val="3200"/>
              </a:spcBef>
              <a:spcAft>
                <a:spcPts val="0"/>
              </a:spcAft>
              <a:buClr>
                <a:srgbClr val="565656"/>
              </a:buClr>
              <a:buSzPts val="3450"/>
              <a:buFont typeface="Proxima Nova"/>
              <a:buChar char="•"/>
              <a:defRPr sz="4600" b="0" i="0" u="none" strike="noStrike" cap="none">
                <a:solidFill>
                  <a:srgbClr val="565656"/>
                </a:solidFill>
                <a:latin typeface="Proxima Nova"/>
                <a:ea typeface="Proxima Nova"/>
                <a:cs typeface="Proxima Nova"/>
                <a:sym typeface="Proxima Nova"/>
              </a:defRPr>
            </a:lvl8pPr>
            <a:lvl9pPr marL="4114800" marR="0" lvl="8" indent="-447675" algn="l" rtl="0">
              <a:lnSpc>
                <a:spcPct val="90000"/>
              </a:lnSpc>
              <a:spcBef>
                <a:spcPts val="3200"/>
              </a:spcBef>
              <a:spcAft>
                <a:spcPts val="0"/>
              </a:spcAft>
              <a:buClr>
                <a:srgbClr val="565656"/>
              </a:buClr>
              <a:buSzPts val="3450"/>
              <a:buFont typeface="Proxima Nova"/>
              <a:buChar char="•"/>
              <a:defRPr sz="4600" b="0" i="0" u="none" strike="noStrike" cap="none">
                <a:solidFill>
                  <a:srgbClr val="565656"/>
                </a:solidFill>
                <a:latin typeface="Proxima Nova"/>
                <a:ea typeface="Proxima Nova"/>
                <a:cs typeface="Proxima Nova"/>
                <a:sym typeface="Proxima Nova"/>
              </a:defRPr>
            </a:lvl9pPr>
          </a:lstStyle>
          <a:p>
            <a:endParaRPr/>
          </a:p>
        </p:txBody>
      </p:sp>
      <p:sp>
        <p:nvSpPr>
          <p:cNvPr id="8" name="Google Shape;8;p16"/>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doi.org/10.1080/21513732.2018.1450291" TargetMode="External"/><Relationship Id="rId4" Type="http://schemas.openxmlformats.org/officeDocument/2006/relationships/hyperlink" Target="https://doi.org/10.2989/10220119.2016.127101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mailto:hhawkins@conservation.org" TargetMode="Externa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doi.org/10.1016/j.scitotenv.2021.145384"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science-infographics.org/community-image-library-carbon-dioxide/" TargetMode="External"/><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hyperlink" Target="https://creativecommons.org/licenses/by/3.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11" Type="http://schemas.openxmlformats.org/officeDocument/2006/relationships/hyperlink" Target="http://www.aeromental.com/2010/06/11/primeras-fotos-de-los-hinchas-del-mundial-de-futbol-en-johannesburgo-sudafrica/" TargetMode="External"/><Relationship Id="rId5" Type="http://schemas.openxmlformats.org/officeDocument/2006/relationships/hyperlink" Target="http://learn.e-limu.org/topic/view/?c=4" TargetMode="External"/><Relationship Id="rId10" Type="http://schemas.openxmlformats.org/officeDocument/2006/relationships/image" Target="../media/image15.jpeg"/><Relationship Id="rId4" Type="http://schemas.openxmlformats.org/officeDocument/2006/relationships/image" Target="../media/image11.jpg"/><Relationship Id="rId9" Type="http://schemas.openxmlformats.org/officeDocument/2006/relationships/image" Target="../media/image14.jpeg"/><Relationship Id="rId1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pic>
        <p:nvPicPr>
          <p:cNvPr id="44" name="Google Shape;44;p1"/>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24384000" cy="13716001"/>
          </a:xfrm>
          <a:prstGeom prst="rect">
            <a:avLst/>
          </a:prstGeom>
          <a:noFill/>
          <a:ln>
            <a:noFill/>
          </a:ln>
        </p:spPr>
      </p:pic>
      <p:sp>
        <p:nvSpPr>
          <p:cNvPr id="45" name="Google Shape;45;p1"/>
          <p:cNvSpPr txBox="1"/>
          <p:nvPr/>
        </p:nvSpPr>
        <p:spPr>
          <a:xfrm>
            <a:off x="1594800" y="1524005"/>
            <a:ext cx="21194400" cy="1236300"/>
          </a:xfrm>
          <a:prstGeom prst="rect">
            <a:avLst/>
          </a:prstGeom>
          <a:noFill/>
          <a:ln>
            <a:noFill/>
          </a:ln>
        </p:spPr>
        <p:txBody>
          <a:bodyPr spcFirstLastPara="1" wrap="square" lIns="50800" tIns="50800" rIns="50800" bIns="50800" anchor="b" anchorCtr="0">
            <a:normAutofit fontScale="85000" lnSpcReduction="10000"/>
          </a:bodyPr>
          <a:lstStyle/>
          <a:p>
            <a:pPr marL="0" marR="0" lvl="0" indent="0" algn="ctr" rtl="0">
              <a:lnSpc>
                <a:spcPct val="80000"/>
              </a:lnSpc>
              <a:spcBef>
                <a:spcPts val="0"/>
              </a:spcBef>
              <a:spcAft>
                <a:spcPts val="0"/>
              </a:spcAft>
              <a:buClr>
                <a:srgbClr val="0070C0"/>
              </a:buClr>
              <a:buSzPts val="5176"/>
              <a:buFont typeface="Proxima Nova"/>
              <a:buNone/>
            </a:pPr>
            <a:r>
              <a:rPr lang="en-US" sz="7500" b="1" i="0" u="none" strike="noStrike" cap="small" dirty="0">
                <a:solidFill>
                  <a:srgbClr val="0070C0"/>
                </a:solidFill>
                <a:latin typeface="Proxima Nova"/>
                <a:ea typeface="Proxima Nova"/>
                <a:cs typeface="Proxima Nova"/>
                <a:sym typeface="Proxima Nova"/>
              </a:rPr>
              <a:t>models as discussion points for better land use plans</a:t>
            </a:r>
            <a:endParaRPr sz="7500" b="1" i="0" u="none" strike="noStrike" cap="small" dirty="0">
              <a:solidFill>
                <a:srgbClr val="0070C0"/>
              </a:solidFill>
              <a:latin typeface="Proxima Nova"/>
              <a:ea typeface="Proxima Nova"/>
              <a:cs typeface="Proxima Nova"/>
              <a:sym typeface="Proxima Nova"/>
            </a:endParaRPr>
          </a:p>
        </p:txBody>
      </p:sp>
      <p:sp>
        <p:nvSpPr>
          <p:cNvPr id="46" name="Google Shape;46;p1"/>
          <p:cNvSpPr txBox="1"/>
          <p:nvPr/>
        </p:nvSpPr>
        <p:spPr>
          <a:xfrm>
            <a:off x="1594850" y="3264075"/>
            <a:ext cx="20828100" cy="1475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565656"/>
              </a:buClr>
              <a:buSzPts val="2100"/>
              <a:buFont typeface="Proxima Nova"/>
              <a:buNone/>
            </a:pPr>
            <a:r>
              <a:rPr lang="en-US" sz="3300" b="0" i="0" u="none" strike="noStrike" cap="small" dirty="0">
                <a:solidFill>
                  <a:srgbClr val="565656"/>
                </a:solidFill>
                <a:latin typeface="Proxima Nova"/>
                <a:ea typeface="Proxima Nova"/>
                <a:cs typeface="Proxima Nova"/>
                <a:sym typeface="Proxima Nova"/>
              </a:rPr>
              <a:t>Heidi-Jayne Hawkins</a:t>
            </a:r>
            <a:r>
              <a:rPr lang="en-US" sz="3300" b="0" i="0" u="none" strike="noStrike" cap="small" baseline="30000" dirty="0">
                <a:solidFill>
                  <a:srgbClr val="565656"/>
                </a:solidFill>
                <a:latin typeface="Proxima Nova"/>
                <a:ea typeface="Proxima Nova"/>
                <a:cs typeface="Proxima Nova"/>
                <a:sym typeface="Proxima Nova"/>
              </a:rPr>
              <a:t>1,2*</a:t>
            </a:r>
            <a:r>
              <a:rPr lang="en-US" sz="3300" b="0" i="0" u="none" strike="noStrike" cap="small" dirty="0">
                <a:solidFill>
                  <a:srgbClr val="565656"/>
                </a:solidFill>
                <a:latin typeface="Proxima Nova"/>
                <a:ea typeface="Proxima Nova"/>
                <a:cs typeface="Proxima Nova"/>
                <a:sym typeface="Proxima Nova"/>
              </a:rPr>
              <a:t>, Mostafa Moradzadeh</a:t>
            </a:r>
            <a:r>
              <a:rPr lang="en-US" sz="3300" b="0" i="0" u="none" strike="noStrike" cap="small" baseline="30000" dirty="0">
                <a:solidFill>
                  <a:srgbClr val="565656"/>
                </a:solidFill>
                <a:latin typeface="Proxima Nova"/>
                <a:ea typeface="Proxima Nova"/>
                <a:cs typeface="Proxima Nova"/>
                <a:sym typeface="Proxima Nova"/>
              </a:rPr>
              <a:t>3</a:t>
            </a:r>
            <a:r>
              <a:rPr lang="en-US" sz="3300" b="0" i="0" u="none" strike="noStrike" cap="small" dirty="0">
                <a:solidFill>
                  <a:srgbClr val="565656"/>
                </a:solidFill>
                <a:latin typeface="Proxima Nova"/>
                <a:ea typeface="Proxima Nova"/>
                <a:cs typeface="Proxima Nova"/>
                <a:sym typeface="Proxima Nova"/>
              </a:rPr>
              <a:t>, Lianhai Wu</a:t>
            </a:r>
            <a:r>
              <a:rPr lang="en-US" sz="3300" b="0" i="0" u="none" strike="noStrike" cap="small" baseline="30000" dirty="0">
                <a:solidFill>
                  <a:srgbClr val="565656"/>
                </a:solidFill>
                <a:latin typeface="Proxima Nova"/>
                <a:ea typeface="Proxima Nova"/>
                <a:cs typeface="Proxima Nova"/>
                <a:sym typeface="Proxima Nova"/>
              </a:rPr>
              <a:t>3</a:t>
            </a:r>
            <a:endParaRPr sz="3300" b="0" i="0" u="none" strike="noStrike" cap="small" dirty="0">
              <a:solidFill>
                <a:srgbClr val="565656"/>
              </a:solidFill>
              <a:latin typeface="Proxima Nova"/>
              <a:ea typeface="Proxima Nova"/>
              <a:cs typeface="Proxima Nova"/>
              <a:sym typeface="Proxima Nova"/>
            </a:endParaRPr>
          </a:p>
          <a:p>
            <a:pPr marL="0" marR="0" lvl="0" indent="0" algn="ctr" rtl="0">
              <a:lnSpc>
                <a:spcPct val="90000"/>
              </a:lnSpc>
              <a:spcBef>
                <a:spcPts val="2000"/>
              </a:spcBef>
              <a:spcAft>
                <a:spcPts val="0"/>
              </a:spcAft>
              <a:buClr>
                <a:srgbClr val="565656"/>
              </a:buClr>
              <a:buSzPts val="1800"/>
              <a:buFont typeface="Proxima Nova"/>
              <a:buNone/>
            </a:pPr>
            <a:r>
              <a:rPr lang="en-US" sz="2900" b="0" i="0" u="none" strike="noStrike" cap="none" baseline="30000" dirty="0">
                <a:solidFill>
                  <a:srgbClr val="565656"/>
                </a:solidFill>
                <a:latin typeface="Proxima Nova"/>
                <a:ea typeface="Proxima Nova"/>
                <a:cs typeface="Proxima Nova"/>
                <a:sym typeface="Proxima Nova"/>
              </a:rPr>
              <a:t>1</a:t>
            </a:r>
            <a:r>
              <a:rPr lang="en-US" sz="2900" b="0" i="0" u="none" strike="noStrike" cap="none" dirty="0">
                <a:solidFill>
                  <a:srgbClr val="565656"/>
                </a:solidFill>
                <a:latin typeface="Proxima Nova"/>
                <a:ea typeface="Proxima Nova"/>
                <a:cs typeface="Proxima Nova"/>
                <a:sym typeface="Proxima Nova"/>
              </a:rPr>
              <a:t>Conservation South Africa, </a:t>
            </a:r>
            <a:r>
              <a:rPr lang="en-US" sz="2900" b="0" i="0" u="none" strike="noStrike" cap="none" baseline="30000" dirty="0">
                <a:solidFill>
                  <a:srgbClr val="565656"/>
                </a:solidFill>
                <a:latin typeface="Proxima Nova"/>
                <a:ea typeface="Proxima Nova"/>
                <a:cs typeface="Proxima Nova"/>
                <a:sym typeface="Proxima Nova"/>
              </a:rPr>
              <a:t>2</a:t>
            </a:r>
            <a:r>
              <a:rPr lang="en-US" sz="2900" b="0" i="0" u="none" strike="noStrike" cap="none" dirty="0">
                <a:solidFill>
                  <a:srgbClr val="565656"/>
                </a:solidFill>
                <a:latin typeface="Proxima Nova"/>
                <a:ea typeface="Proxima Nova"/>
                <a:cs typeface="Proxima Nova"/>
                <a:sym typeface="Proxima Nova"/>
              </a:rPr>
              <a:t>University of Cape Town, </a:t>
            </a:r>
            <a:r>
              <a:rPr lang="en-US" sz="2900" b="0" i="0" u="none" strike="noStrike" cap="none" baseline="30000" dirty="0">
                <a:solidFill>
                  <a:srgbClr val="565656"/>
                </a:solidFill>
                <a:latin typeface="Proxima Nova"/>
                <a:ea typeface="Proxima Nova"/>
                <a:cs typeface="Proxima Nova"/>
                <a:sym typeface="Proxima Nova"/>
              </a:rPr>
              <a:t>3</a:t>
            </a:r>
            <a:r>
              <a:rPr lang="en-US" sz="2900" b="0" i="0" u="none" strike="noStrike" cap="none" dirty="0">
                <a:solidFill>
                  <a:srgbClr val="565656"/>
                </a:solidFill>
                <a:latin typeface="Proxima Nova"/>
                <a:ea typeface="Proxima Nova"/>
                <a:cs typeface="Proxima Nova"/>
                <a:sym typeface="Proxima Nova"/>
              </a:rPr>
              <a:t>Rothamsted Research</a:t>
            </a:r>
            <a:endParaRPr sz="2900" b="0" i="0" u="none" strike="noStrike" cap="none" dirty="0">
              <a:solidFill>
                <a:srgbClr val="565656"/>
              </a:solidFill>
              <a:latin typeface="Proxima Nova"/>
              <a:ea typeface="Proxima Nova"/>
              <a:cs typeface="Proxima Nova"/>
              <a:sym typeface="Proxima Nova"/>
            </a:endParaRPr>
          </a:p>
          <a:p>
            <a:pPr marL="0" marR="0" lvl="0" indent="0" algn="ctr" rtl="0">
              <a:lnSpc>
                <a:spcPct val="90000"/>
              </a:lnSpc>
              <a:spcBef>
                <a:spcPts val="2000"/>
              </a:spcBef>
              <a:spcAft>
                <a:spcPts val="0"/>
              </a:spcAft>
              <a:buClr>
                <a:srgbClr val="565656"/>
              </a:buClr>
              <a:buSzPts val="3000"/>
              <a:buFont typeface="Proxima Nova"/>
              <a:buNone/>
            </a:pPr>
            <a:endParaRPr sz="4500" b="0" i="0" u="none" strike="noStrike" cap="small" dirty="0">
              <a:solidFill>
                <a:srgbClr val="565656"/>
              </a:solidFill>
              <a:latin typeface="Proxima Nova"/>
              <a:ea typeface="Proxima Nova"/>
              <a:cs typeface="Proxima Nova"/>
              <a:sym typeface="Proxima Nova"/>
            </a:endParaRPr>
          </a:p>
        </p:txBody>
      </p:sp>
      <p:sp>
        <p:nvSpPr>
          <p:cNvPr id="47" name="Google Shape;47;p1"/>
          <p:cNvSpPr txBox="1"/>
          <p:nvPr/>
        </p:nvSpPr>
        <p:spPr>
          <a:xfrm>
            <a:off x="18806875" y="10833725"/>
            <a:ext cx="4241100" cy="18102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0"/>
              </a:spcBef>
              <a:spcAft>
                <a:spcPts val="0"/>
              </a:spcAft>
              <a:buClr>
                <a:srgbClr val="000000"/>
              </a:buClr>
              <a:buSzPts val="4400"/>
              <a:buFont typeface="Arial"/>
              <a:buNone/>
            </a:pPr>
            <a:r>
              <a:rPr lang="en-US" sz="4400" b="1" i="0" u="none" strike="noStrike" cap="small">
                <a:solidFill>
                  <a:srgbClr val="0070C0"/>
                </a:solidFill>
                <a:latin typeface="Proxima Nova"/>
                <a:ea typeface="Proxima Nova"/>
                <a:cs typeface="Proxima Nova"/>
                <a:sym typeface="Proxima Nova"/>
              </a:rPr>
              <a:t>TOCASA Stakeholder Meeting 2022</a:t>
            </a:r>
            <a:endParaRPr sz="4400" b="1" i="0" u="none" strike="noStrike" cap="small">
              <a:solidFill>
                <a:srgbClr val="0070C0"/>
              </a:solidFill>
              <a:latin typeface="Proxima Nova"/>
              <a:ea typeface="Proxima Nova"/>
              <a:cs typeface="Proxima Nova"/>
              <a:sym typeface="Proxima Nova"/>
            </a:endParaRPr>
          </a:p>
        </p:txBody>
      </p:sp>
      <p:pic>
        <p:nvPicPr>
          <p:cNvPr id="48" name="Google Shape;48;p1"/>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3743325" y="11076813"/>
            <a:ext cx="4248150" cy="1323975"/>
          </a:xfrm>
          <a:prstGeom prst="rect">
            <a:avLst/>
          </a:prstGeom>
          <a:noFill/>
          <a:ln>
            <a:noFill/>
          </a:ln>
        </p:spPr>
      </p:pic>
      <p:pic>
        <p:nvPicPr>
          <p:cNvPr id="49" name="Google Shape;49;p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65850" y="10355315"/>
            <a:ext cx="2225025" cy="2767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f611c4e419_0_60"/>
          <p:cNvSpPr txBox="1">
            <a:spLocks noGrp="1"/>
          </p:cNvSpPr>
          <p:nvPr>
            <p:ph type="body" idx="2"/>
          </p:nvPr>
        </p:nvSpPr>
        <p:spPr>
          <a:xfrm>
            <a:off x="1778000" y="1468966"/>
            <a:ext cx="20828100" cy="1587600"/>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a:t>SCENARIOS</a:t>
            </a:r>
            <a:endParaRPr/>
          </a:p>
        </p:txBody>
      </p:sp>
      <p:graphicFrame>
        <p:nvGraphicFramePr>
          <p:cNvPr id="103" name="Google Shape;103;gf611c4e419_0_60"/>
          <p:cNvGraphicFramePr/>
          <p:nvPr>
            <p:extLst>
              <p:ext uri="{D42A27DB-BD31-4B8C-83A1-F6EECF244321}">
                <p14:modId xmlns:p14="http://schemas.microsoft.com/office/powerpoint/2010/main" val="1153538908"/>
              </p:ext>
            </p:extLst>
          </p:nvPr>
        </p:nvGraphicFramePr>
        <p:xfrm>
          <a:off x="1397000" y="3209238"/>
          <a:ext cx="15652650" cy="4892404"/>
        </p:xfrm>
        <a:graphic>
          <a:graphicData uri="http://schemas.openxmlformats.org/drawingml/2006/table">
            <a:tbl>
              <a:tblPr>
                <a:noFill/>
              </a:tblPr>
              <a:tblGrid>
                <a:gridCol w="3134725">
                  <a:extLst>
                    <a:ext uri="{9D8B030D-6E8A-4147-A177-3AD203B41FA5}">
                      <a16:colId xmlns:a16="http://schemas.microsoft.com/office/drawing/2014/main" val="20000"/>
                    </a:ext>
                  </a:extLst>
                </a:gridCol>
                <a:gridCol w="3134725">
                  <a:extLst>
                    <a:ext uri="{9D8B030D-6E8A-4147-A177-3AD203B41FA5}">
                      <a16:colId xmlns:a16="http://schemas.microsoft.com/office/drawing/2014/main" val="20001"/>
                    </a:ext>
                  </a:extLst>
                </a:gridCol>
                <a:gridCol w="3134725">
                  <a:extLst>
                    <a:ext uri="{9D8B030D-6E8A-4147-A177-3AD203B41FA5}">
                      <a16:colId xmlns:a16="http://schemas.microsoft.com/office/drawing/2014/main" val="20002"/>
                    </a:ext>
                  </a:extLst>
                </a:gridCol>
                <a:gridCol w="3134725">
                  <a:extLst>
                    <a:ext uri="{9D8B030D-6E8A-4147-A177-3AD203B41FA5}">
                      <a16:colId xmlns:a16="http://schemas.microsoft.com/office/drawing/2014/main" val="20003"/>
                    </a:ext>
                  </a:extLst>
                </a:gridCol>
                <a:gridCol w="3113750">
                  <a:extLst>
                    <a:ext uri="{9D8B030D-6E8A-4147-A177-3AD203B41FA5}">
                      <a16:colId xmlns:a16="http://schemas.microsoft.com/office/drawing/2014/main" val="20004"/>
                    </a:ext>
                  </a:extLst>
                </a:gridCol>
              </a:tblGrid>
              <a:tr h="1383100">
                <a:tc>
                  <a:txBody>
                    <a:bodyPr/>
                    <a:lstStyle/>
                    <a:p>
                      <a:pPr marL="0" lvl="0" indent="0" algn="just" rtl="0">
                        <a:lnSpc>
                          <a:spcPct val="115000"/>
                        </a:lnSpc>
                        <a:spcBef>
                          <a:spcPts val="1200"/>
                        </a:spcBef>
                        <a:spcAft>
                          <a:spcPts val="0"/>
                        </a:spcAft>
                        <a:buNone/>
                      </a:pPr>
                      <a:r>
                        <a:rPr lang="en-US" sz="2300" b="1">
                          <a:solidFill>
                            <a:srgbClr val="0096D5"/>
                          </a:solidFill>
                        </a:rPr>
                        <a:t>Rotation</a:t>
                      </a:r>
                      <a:endParaRPr sz="2300" b="1">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en-US" sz="2300" b="1"/>
                        <a:t>Alternative name</a:t>
                      </a:r>
                      <a:endParaRPr sz="2300" b="1">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gridSpan="2">
                  <a:txBody>
                    <a:bodyPr/>
                    <a:lstStyle/>
                    <a:p>
                      <a:pPr marL="0" lvl="0" indent="0" algn="ctr" rtl="0">
                        <a:lnSpc>
                          <a:spcPct val="115000"/>
                        </a:lnSpc>
                        <a:spcBef>
                          <a:spcPts val="1200"/>
                        </a:spcBef>
                        <a:spcAft>
                          <a:spcPts val="0"/>
                        </a:spcAft>
                        <a:buNone/>
                      </a:pPr>
                      <a:r>
                        <a:rPr lang="en-US" sz="2300" b="1" dirty="0"/>
                        <a:t>Grazing Frequency </a:t>
                      </a:r>
                    </a:p>
                    <a:p>
                      <a:pPr marL="0" lvl="0" indent="0" algn="ctr" rtl="0">
                        <a:lnSpc>
                          <a:spcPct val="115000"/>
                        </a:lnSpc>
                        <a:spcBef>
                          <a:spcPts val="1200"/>
                        </a:spcBef>
                        <a:spcAft>
                          <a:spcPts val="0"/>
                        </a:spcAft>
                        <a:buNone/>
                      </a:pPr>
                      <a:r>
                        <a:rPr lang="en-US" sz="2300" b="1" dirty="0"/>
                        <a:t>in growing season</a:t>
                      </a:r>
                      <a:endParaRPr sz="2300" b="1"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ctr" rtl="0">
                        <a:lnSpc>
                          <a:spcPct val="115000"/>
                        </a:lnSpc>
                        <a:spcBef>
                          <a:spcPts val="1200"/>
                        </a:spcBef>
                        <a:spcAft>
                          <a:spcPts val="0"/>
                        </a:spcAft>
                        <a:buNone/>
                      </a:pPr>
                      <a:r>
                        <a:rPr lang="en-US" sz="2300" b="1" dirty="0"/>
                        <a:t>Rest in growing season</a:t>
                      </a:r>
                      <a:endParaRPr sz="2300" b="1" dirty="0"/>
                    </a:p>
                    <a:p>
                      <a:pPr marL="0" lvl="0" indent="0" algn="ctr" rtl="0">
                        <a:lnSpc>
                          <a:spcPct val="115000"/>
                        </a:lnSpc>
                        <a:spcBef>
                          <a:spcPts val="1200"/>
                        </a:spcBef>
                        <a:spcAft>
                          <a:spcPts val="0"/>
                        </a:spcAft>
                        <a:buNone/>
                      </a:pPr>
                      <a:r>
                        <a:rPr lang="en-US" sz="2300" b="1" dirty="0"/>
                        <a:t>(months /2 </a:t>
                      </a:r>
                      <a:r>
                        <a:rPr lang="en-US" sz="2300" b="1" dirty="0" err="1"/>
                        <a:t>yr</a:t>
                      </a:r>
                      <a:r>
                        <a:rPr lang="en-US" sz="2300" b="1" dirty="0"/>
                        <a:t>)</a:t>
                      </a:r>
                      <a:endParaRPr sz="2300" b="1"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23350">
                <a:tc>
                  <a:txBody>
                    <a:bodyPr/>
                    <a:lstStyle/>
                    <a:p>
                      <a:pPr marL="0" lvl="0" indent="0" algn="just" rtl="0">
                        <a:lnSpc>
                          <a:spcPct val="115000"/>
                        </a:lnSpc>
                        <a:spcBef>
                          <a:spcPts val="1200"/>
                        </a:spcBef>
                        <a:spcAft>
                          <a:spcPts val="0"/>
                        </a:spcAft>
                        <a:buNone/>
                      </a:pPr>
                      <a:r>
                        <a:rPr lang="en-US" sz="2300" b="1">
                          <a:solidFill>
                            <a:srgbClr val="0096D5"/>
                          </a:solidFill>
                        </a:rPr>
                        <a:t> </a:t>
                      </a:r>
                      <a:endParaRPr sz="2300" b="1">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en-US" sz="2300" b="1"/>
                        <a:t> </a:t>
                      </a:r>
                      <a:endParaRPr sz="2300" b="1">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b="1"/>
                        <a:t>Camp 1</a:t>
                      </a:r>
                      <a:endParaRPr sz="2300" b="1"/>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b="1" dirty="0"/>
                        <a:t>Camp 2</a:t>
                      </a: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t> </a:t>
                      </a:r>
                      <a:endParaRPr sz="230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3350">
                <a:tc>
                  <a:txBody>
                    <a:bodyPr/>
                    <a:lstStyle/>
                    <a:p>
                      <a:pPr marL="0" lvl="0" indent="0" algn="just" rtl="0">
                        <a:lnSpc>
                          <a:spcPct val="115000"/>
                        </a:lnSpc>
                        <a:spcBef>
                          <a:spcPts val="1200"/>
                        </a:spcBef>
                        <a:spcAft>
                          <a:spcPts val="0"/>
                        </a:spcAft>
                        <a:buNone/>
                      </a:pPr>
                      <a:r>
                        <a:rPr lang="en-US" sz="2300" b="1">
                          <a:solidFill>
                            <a:srgbClr val="0096D5"/>
                          </a:solidFill>
                        </a:rPr>
                        <a:t>None</a:t>
                      </a:r>
                      <a:endParaRPr sz="2300" b="1">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en-US" sz="2300" b="1"/>
                        <a:t>Continuous</a:t>
                      </a:r>
                      <a:endParaRPr sz="2300" b="1">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t>1 Oct-30 June</a:t>
                      </a:r>
                      <a:endParaRPr sz="230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t>N/A</a:t>
                      </a:r>
                      <a:endParaRPr sz="230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t>0</a:t>
                      </a:r>
                      <a:endParaRPr sz="230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3350">
                <a:tc>
                  <a:txBody>
                    <a:bodyPr/>
                    <a:lstStyle/>
                    <a:p>
                      <a:pPr marL="0" lvl="0" indent="0" algn="just" rtl="0">
                        <a:lnSpc>
                          <a:spcPct val="115000"/>
                        </a:lnSpc>
                        <a:spcBef>
                          <a:spcPts val="1200"/>
                        </a:spcBef>
                        <a:spcAft>
                          <a:spcPts val="0"/>
                        </a:spcAft>
                        <a:buNone/>
                      </a:pPr>
                      <a:r>
                        <a:rPr lang="en-US" sz="2300" b="1">
                          <a:solidFill>
                            <a:srgbClr val="0096D5"/>
                          </a:solidFill>
                        </a:rPr>
                        <a:t>Annual (</a:t>
                      </a:r>
                      <a:r>
                        <a:rPr lang="en-US" sz="2300" b="1" i="1">
                          <a:solidFill>
                            <a:srgbClr val="0096D5"/>
                          </a:solidFill>
                        </a:rPr>
                        <a:t>maboella</a:t>
                      </a:r>
                      <a:r>
                        <a:rPr lang="en-US" sz="2300" b="1">
                          <a:solidFill>
                            <a:srgbClr val="0096D5"/>
                          </a:solidFill>
                        </a:rPr>
                        <a:t>)</a:t>
                      </a:r>
                      <a:endParaRPr sz="2300" b="1">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en-US" sz="2300" b="1">
                          <a:solidFill>
                            <a:srgbClr val="0096D5"/>
                          </a:solidFill>
                        </a:rPr>
                        <a:t>Season-long</a:t>
                      </a:r>
                      <a:endParaRPr sz="2300" b="1">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solidFill>
                            <a:srgbClr val="0096D5"/>
                          </a:solidFill>
                        </a:rPr>
                        <a:t>1 Oct-30 June</a:t>
                      </a:r>
                      <a:endParaRPr sz="2300">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dirty="0">
                          <a:solidFill>
                            <a:srgbClr val="0096D5"/>
                          </a:solidFill>
                        </a:rPr>
                        <a:t>Oct, May</a:t>
                      </a:r>
                      <a:endParaRPr sz="2300" dirty="0">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solidFill>
                            <a:srgbClr val="0096D5"/>
                          </a:solidFill>
                        </a:rPr>
                        <a:t>10</a:t>
                      </a:r>
                      <a:endParaRPr sz="2300">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12100">
                <a:tc>
                  <a:txBody>
                    <a:bodyPr/>
                    <a:lstStyle/>
                    <a:p>
                      <a:pPr marL="0" lvl="0" indent="0" algn="just" rtl="0">
                        <a:lnSpc>
                          <a:spcPct val="115000"/>
                        </a:lnSpc>
                        <a:spcBef>
                          <a:spcPts val="1200"/>
                        </a:spcBef>
                        <a:spcAft>
                          <a:spcPts val="0"/>
                        </a:spcAft>
                        <a:buNone/>
                      </a:pPr>
                      <a:r>
                        <a:rPr lang="en-US" sz="2300" b="1">
                          <a:solidFill>
                            <a:srgbClr val="0096D5"/>
                          </a:solidFill>
                        </a:rPr>
                        <a:t>Quarterly</a:t>
                      </a:r>
                      <a:endParaRPr sz="2300" b="1">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en-US" sz="2300" b="1"/>
                        <a:t>Quarter-long</a:t>
                      </a:r>
                      <a:endParaRPr sz="2300" b="1">
                        <a:solidFill>
                          <a:srgbClr val="0096D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t>Oct-Dec; Apr-June</a:t>
                      </a:r>
                      <a:endParaRPr sz="230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t>Jan-Mar; July-Sept</a:t>
                      </a:r>
                      <a:endParaRPr sz="230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dirty="0"/>
                        <a:t>12</a:t>
                      </a:r>
                      <a:endParaRPr sz="2300"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104" name="Google Shape;104;gf611c4e419_0_60"/>
          <p:cNvGraphicFramePr/>
          <p:nvPr/>
        </p:nvGraphicFramePr>
        <p:xfrm>
          <a:off x="1396988" y="8431875"/>
          <a:ext cx="9404175" cy="4144550"/>
        </p:xfrm>
        <a:graphic>
          <a:graphicData uri="http://schemas.openxmlformats.org/drawingml/2006/table">
            <a:tbl>
              <a:tblPr>
                <a:noFill/>
              </a:tblPr>
              <a:tblGrid>
                <a:gridCol w="5162400">
                  <a:extLst>
                    <a:ext uri="{9D8B030D-6E8A-4147-A177-3AD203B41FA5}">
                      <a16:colId xmlns:a16="http://schemas.microsoft.com/office/drawing/2014/main" val="20000"/>
                    </a:ext>
                  </a:extLst>
                </a:gridCol>
                <a:gridCol w="4241775">
                  <a:extLst>
                    <a:ext uri="{9D8B030D-6E8A-4147-A177-3AD203B41FA5}">
                      <a16:colId xmlns:a16="http://schemas.microsoft.com/office/drawing/2014/main" val="20001"/>
                    </a:ext>
                  </a:extLst>
                </a:gridCol>
              </a:tblGrid>
              <a:tr h="851150">
                <a:tc>
                  <a:txBody>
                    <a:bodyPr/>
                    <a:lstStyle/>
                    <a:p>
                      <a:pPr marL="0" lvl="0" indent="0" algn="l" rtl="0">
                        <a:lnSpc>
                          <a:spcPct val="115000"/>
                        </a:lnSpc>
                        <a:spcBef>
                          <a:spcPts val="1200"/>
                        </a:spcBef>
                        <a:spcAft>
                          <a:spcPts val="0"/>
                        </a:spcAft>
                        <a:buNone/>
                      </a:pPr>
                      <a:r>
                        <a:rPr lang="en-US" sz="2300" b="1">
                          <a:solidFill>
                            <a:srgbClr val="38761D"/>
                          </a:solidFill>
                        </a:rPr>
                        <a:t>Grazing pressure</a:t>
                      </a:r>
                      <a:endParaRPr sz="2300" b="1">
                        <a:solidFill>
                          <a:srgbClr val="38761D"/>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en-US" sz="2300" b="1"/>
                        <a:t>Livestock units per ha</a:t>
                      </a:r>
                      <a:endParaRPr sz="2300" b="1"/>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23350">
                <a:tc>
                  <a:txBody>
                    <a:bodyPr/>
                    <a:lstStyle/>
                    <a:p>
                      <a:pPr marL="0" lvl="0" indent="0" algn="l" rtl="0">
                        <a:spcBef>
                          <a:spcPts val="0"/>
                        </a:spcBef>
                        <a:spcAft>
                          <a:spcPts val="0"/>
                        </a:spcAft>
                        <a:buNone/>
                      </a:pPr>
                      <a:r>
                        <a:rPr lang="en-US" sz="2300" b="1">
                          <a:solidFill>
                            <a:srgbClr val="38761D"/>
                          </a:solidFill>
                        </a:rPr>
                        <a:t>None</a:t>
                      </a:r>
                      <a:endParaRPr sz="2300" b="1">
                        <a:solidFill>
                          <a:srgbClr val="38761D"/>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t> 0</a:t>
                      </a:r>
                      <a:endParaRPr sz="230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3350">
                <a:tc>
                  <a:txBody>
                    <a:bodyPr/>
                    <a:lstStyle/>
                    <a:p>
                      <a:pPr marL="0" lvl="0" indent="0" algn="l" rtl="0">
                        <a:spcBef>
                          <a:spcPts val="0"/>
                        </a:spcBef>
                        <a:spcAft>
                          <a:spcPts val="0"/>
                        </a:spcAft>
                        <a:buNone/>
                      </a:pPr>
                      <a:r>
                        <a:rPr lang="en-US" sz="2300" b="1">
                          <a:solidFill>
                            <a:srgbClr val="38761D"/>
                          </a:solidFill>
                        </a:rPr>
                        <a:t>Low</a:t>
                      </a:r>
                      <a:endParaRPr sz="2300" b="1">
                        <a:solidFill>
                          <a:srgbClr val="38761D"/>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solidFill>
                            <a:srgbClr val="38761D"/>
                          </a:solidFill>
                        </a:rPr>
                        <a:t>0.25 (recommended)</a:t>
                      </a:r>
                      <a:endParaRPr sz="2300">
                        <a:solidFill>
                          <a:srgbClr val="38761D"/>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3350">
                <a:tc>
                  <a:txBody>
                    <a:bodyPr/>
                    <a:lstStyle/>
                    <a:p>
                      <a:pPr marL="0" lvl="0" indent="0" algn="l" rtl="0">
                        <a:spcBef>
                          <a:spcPts val="0"/>
                        </a:spcBef>
                        <a:spcAft>
                          <a:spcPts val="0"/>
                        </a:spcAft>
                        <a:buNone/>
                      </a:pPr>
                      <a:r>
                        <a:rPr lang="en-US" sz="2300" b="1">
                          <a:solidFill>
                            <a:srgbClr val="38761D"/>
                          </a:solidFill>
                        </a:rPr>
                        <a:t>Medium</a:t>
                      </a:r>
                      <a:endParaRPr sz="2300" b="1">
                        <a:solidFill>
                          <a:srgbClr val="38761D"/>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t>0.75</a:t>
                      </a:r>
                      <a:endParaRPr sz="230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23350">
                <a:tc>
                  <a:txBody>
                    <a:bodyPr/>
                    <a:lstStyle/>
                    <a:p>
                      <a:pPr marL="0" lvl="0" indent="0" algn="l" rtl="0">
                        <a:spcBef>
                          <a:spcPts val="0"/>
                        </a:spcBef>
                        <a:spcAft>
                          <a:spcPts val="0"/>
                        </a:spcAft>
                        <a:buNone/>
                      </a:pPr>
                      <a:r>
                        <a:rPr lang="en-US" sz="2300" b="1">
                          <a:solidFill>
                            <a:srgbClr val="38761D"/>
                          </a:solidFill>
                        </a:rPr>
                        <a:t>High</a:t>
                      </a:r>
                      <a:endParaRPr sz="2300" b="1">
                        <a:solidFill>
                          <a:srgbClr val="38761D"/>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2300"/>
                        <a:t>1.47</a:t>
                      </a:r>
                      <a:endParaRPr sz="230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105" name="Google Shape;105;gf611c4e419_0_60"/>
          <p:cNvGraphicFramePr/>
          <p:nvPr/>
        </p:nvGraphicFramePr>
        <p:xfrm>
          <a:off x="11173488" y="8431875"/>
          <a:ext cx="5876150" cy="4144575"/>
        </p:xfrm>
        <a:graphic>
          <a:graphicData uri="http://schemas.openxmlformats.org/drawingml/2006/table">
            <a:tbl>
              <a:tblPr>
                <a:noFill/>
              </a:tblPr>
              <a:tblGrid>
                <a:gridCol w="2938075">
                  <a:extLst>
                    <a:ext uri="{9D8B030D-6E8A-4147-A177-3AD203B41FA5}">
                      <a16:colId xmlns:a16="http://schemas.microsoft.com/office/drawing/2014/main" val="20000"/>
                    </a:ext>
                  </a:extLst>
                </a:gridCol>
                <a:gridCol w="2938075">
                  <a:extLst>
                    <a:ext uri="{9D8B030D-6E8A-4147-A177-3AD203B41FA5}">
                      <a16:colId xmlns:a16="http://schemas.microsoft.com/office/drawing/2014/main" val="20001"/>
                    </a:ext>
                  </a:extLst>
                </a:gridCol>
              </a:tblGrid>
              <a:tr h="1604875">
                <a:tc gridSpan="2">
                  <a:txBody>
                    <a:bodyPr/>
                    <a:lstStyle/>
                    <a:p>
                      <a:pPr marL="0" lvl="0" indent="0" algn="just" rtl="0">
                        <a:lnSpc>
                          <a:spcPct val="115000"/>
                        </a:lnSpc>
                        <a:spcBef>
                          <a:spcPts val="1200"/>
                        </a:spcBef>
                        <a:spcAft>
                          <a:spcPts val="0"/>
                        </a:spcAft>
                        <a:buNone/>
                      </a:pPr>
                      <a:r>
                        <a:rPr lang="en-US" sz="2300" b="1">
                          <a:solidFill>
                            <a:schemeClr val="accent5"/>
                          </a:solidFill>
                        </a:rPr>
                        <a:t>Fire frequency </a:t>
                      </a:r>
                      <a:endParaRPr sz="2300" b="1">
                        <a:solidFill>
                          <a:schemeClr val="accent5"/>
                        </a:solidFill>
                      </a:endParaRPr>
                    </a:p>
                    <a:p>
                      <a:pPr marL="0" lvl="0" indent="0" algn="just" rtl="0">
                        <a:lnSpc>
                          <a:spcPct val="115000"/>
                        </a:lnSpc>
                        <a:spcBef>
                          <a:spcPts val="1200"/>
                        </a:spcBef>
                        <a:spcAft>
                          <a:spcPts val="0"/>
                        </a:spcAft>
                        <a:buNone/>
                      </a:pPr>
                      <a:r>
                        <a:rPr lang="en-US" sz="2300">
                          <a:solidFill>
                            <a:schemeClr val="accent5"/>
                          </a:solidFill>
                        </a:rPr>
                        <a:t>(medium intensity, biomass based)</a:t>
                      </a:r>
                      <a:endParaRPr sz="2300">
                        <a:solidFill>
                          <a:schemeClr val="accent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269850">
                <a:tc>
                  <a:txBody>
                    <a:bodyPr/>
                    <a:lstStyle/>
                    <a:p>
                      <a:pPr marL="0" lvl="0" indent="0" algn="l" rtl="0">
                        <a:spcBef>
                          <a:spcPts val="0"/>
                        </a:spcBef>
                        <a:spcAft>
                          <a:spcPts val="0"/>
                        </a:spcAft>
                        <a:buNone/>
                      </a:pPr>
                      <a:r>
                        <a:rPr lang="en-US" sz="2300" b="1">
                          <a:solidFill>
                            <a:schemeClr val="accent5"/>
                          </a:solidFill>
                        </a:rPr>
                        <a:t>Annual</a:t>
                      </a:r>
                      <a:endParaRPr sz="2300" b="1">
                        <a:solidFill>
                          <a:schemeClr val="accent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300"/>
                        <a:t>too frequent</a:t>
                      </a:r>
                      <a:endParaRPr sz="230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69850">
                <a:tc>
                  <a:txBody>
                    <a:bodyPr/>
                    <a:lstStyle/>
                    <a:p>
                      <a:pPr marL="0" lvl="0" indent="0" algn="l" rtl="0">
                        <a:spcBef>
                          <a:spcPts val="0"/>
                        </a:spcBef>
                        <a:spcAft>
                          <a:spcPts val="0"/>
                        </a:spcAft>
                        <a:buNone/>
                      </a:pPr>
                      <a:r>
                        <a:rPr lang="en-US" sz="2300" b="1">
                          <a:solidFill>
                            <a:schemeClr val="accent5"/>
                          </a:solidFill>
                        </a:rPr>
                        <a:t>Triennial</a:t>
                      </a:r>
                      <a:endParaRPr sz="2300" b="1">
                        <a:solidFill>
                          <a:schemeClr val="accent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300" dirty="0">
                          <a:solidFill>
                            <a:schemeClr val="accent5"/>
                          </a:solidFill>
                        </a:rPr>
                        <a:t>recommended</a:t>
                      </a:r>
                      <a:endParaRPr sz="2300" dirty="0">
                        <a:solidFill>
                          <a:schemeClr val="accent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06" name="Google Shape;106;gf611c4e419_0_60"/>
          <p:cNvGraphicFramePr/>
          <p:nvPr/>
        </p:nvGraphicFramePr>
        <p:xfrm>
          <a:off x="17507288" y="3209250"/>
          <a:ext cx="5098800" cy="3577206"/>
        </p:xfrm>
        <a:graphic>
          <a:graphicData uri="http://schemas.openxmlformats.org/drawingml/2006/table">
            <a:tbl>
              <a:tblPr>
                <a:noFill/>
              </a:tblPr>
              <a:tblGrid>
                <a:gridCol w="1593250">
                  <a:extLst>
                    <a:ext uri="{9D8B030D-6E8A-4147-A177-3AD203B41FA5}">
                      <a16:colId xmlns:a16="http://schemas.microsoft.com/office/drawing/2014/main" val="20000"/>
                    </a:ext>
                  </a:extLst>
                </a:gridCol>
                <a:gridCol w="3505550">
                  <a:extLst>
                    <a:ext uri="{9D8B030D-6E8A-4147-A177-3AD203B41FA5}">
                      <a16:colId xmlns:a16="http://schemas.microsoft.com/office/drawing/2014/main" val="20001"/>
                    </a:ext>
                  </a:extLst>
                </a:gridCol>
              </a:tblGrid>
              <a:tr h="851150">
                <a:tc>
                  <a:txBody>
                    <a:bodyPr/>
                    <a:lstStyle/>
                    <a:p>
                      <a:pPr marL="0" lvl="0" indent="0" algn="l" rtl="0">
                        <a:lnSpc>
                          <a:spcPct val="115000"/>
                        </a:lnSpc>
                        <a:spcBef>
                          <a:spcPts val="1200"/>
                        </a:spcBef>
                        <a:spcAft>
                          <a:spcPts val="0"/>
                        </a:spcAft>
                        <a:buNone/>
                      </a:pPr>
                      <a:r>
                        <a:rPr lang="en-US" sz="2300" b="1">
                          <a:solidFill>
                            <a:schemeClr val="dk1"/>
                          </a:solidFill>
                        </a:rPr>
                        <a:t>Future climate </a:t>
                      </a:r>
                      <a:endParaRPr sz="2300" b="1">
                        <a:solidFill>
                          <a:schemeClr val="dk1"/>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en-US" sz="2300" b="1"/>
                        <a:t>Temperature increase  </a:t>
                      </a:r>
                      <a:endParaRPr sz="2300" b="1"/>
                    </a:p>
                    <a:p>
                      <a:pPr marL="0" lvl="0" indent="0" algn="just" rtl="0">
                        <a:lnSpc>
                          <a:spcPct val="115000"/>
                        </a:lnSpc>
                        <a:spcBef>
                          <a:spcPts val="1200"/>
                        </a:spcBef>
                        <a:spcAft>
                          <a:spcPts val="0"/>
                        </a:spcAft>
                        <a:buNone/>
                      </a:pPr>
                      <a:r>
                        <a:rPr lang="en-US" sz="2300" b="1"/>
                        <a:t>2081-2100 (deg. C)</a:t>
                      </a:r>
                      <a:endParaRPr sz="2300" b="1"/>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23350">
                <a:tc>
                  <a:txBody>
                    <a:bodyPr/>
                    <a:lstStyle/>
                    <a:p>
                      <a:pPr marL="0" lvl="0" indent="0" algn="l" rtl="0">
                        <a:spcBef>
                          <a:spcPts val="0"/>
                        </a:spcBef>
                        <a:spcAft>
                          <a:spcPts val="0"/>
                        </a:spcAft>
                        <a:buNone/>
                      </a:pPr>
                      <a:r>
                        <a:rPr lang="en-US" sz="2300" b="1" dirty="0">
                          <a:solidFill>
                            <a:schemeClr val="accent2"/>
                          </a:solidFill>
                        </a:rPr>
                        <a:t>RCP 2.6</a:t>
                      </a:r>
                      <a:endParaRPr sz="2300" b="1" dirty="0">
                        <a:solidFill>
                          <a:schemeClr val="accent2"/>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300" dirty="0">
                          <a:solidFill>
                            <a:srgbClr val="9900FF"/>
                          </a:solidFill>
                        </a:rPr>
                        <a:t>1</a:t>
                      </a:r>
                      <a:endParaRPr sz="2300" dirty="0">
                        <a:solidFill>
                          <a:srgbClr val="9900FF"/>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3350">
                <a:tc>
                  <a:txBody>
                    <a:bodyPr/>
                    <a:lstStyle/>
                    <a:p>
                      <a:pPr marL="0" lvl="0" indent="0" algn="l" rtl="0">
                        <a:spcBef>
                          <a:spcPts val="0"/>
                        </a:spcBef>
                        <a:spcAft>
                          <a:spcPts val="0"/>
                        </a:spcAft>
                        <a:buNone/>
                      </a:pPr>
                      <a:r>
                        <a:rPr lang="en-US" sz="2300" b="1">
                          <a:solidFill>
                            <a:srgbClr val="9900FF"/>
                          </a:solidFill>
                        </a:rPr>
                        <a:t>RCP 4.5</a:t>
                      </a:r>
                      <a:endParaRPr sz="2300" b="1">
                        <a:solidFill>
                          <a:srgbClr val="9900FF"/>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300" dirty="0"/>
                        <a:t>1.8</a:t>
                      </a:r>
                      <a:endParaRPr sz="2300"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3350">
                <a:tc>
                  <a:txBody>
                    <a:bodyPr/>
                    <a:lstStyle/>
                    <a:p>
                      <a:pPr marL="0" lvl="0" indent="0" algn="l" rtl="0">
                        <a:spcBef>
                          <a:spcPts val="0"/>
                        </a:spcBef>
                        <a:spcAft>
                          <a:spcPts val="0"/>
                        </a:spcAft>
                        <a:buNone/>
                      </a:pPr>
                      <a:r>
                        <a:rPr lang="en-US" sz="2300" b="1">
                          <a:solidFill>
                            <a:schemeClr val="accent5"/>
                          </a:solidFill>
                        </a:rPr>
                        <a:t>RCP 8.5</a:t>
                      </a:r>
                      <a:endParaRPr sz="2300" b="1">
                        <a:solidFill>
                          <a:schemeClr val="accent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300" dirty="0"/>
                        <a:t>3.7</a:t>
                      </a:r>
                      <a:endParaRPr sz="2300"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07" name="Google Shape;107;gf611c4e419_0_60"/>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17507300" y="7564375"/>
            <a:ext cx="6098728" cy="3757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Google Shape;67;p11">
            <a:extLst>
              <a:ext uri="{FF2B5EF4-FFF2-40B4-BE49-F238E27FC236}">
                <a16:creationId xmlns:a16="http://schemas.microsoft.com/office/drawing/2014/main" id="{5201A12D-CB5F-4557-81D1-8B42CBA28487}"/>
              </a:ext>
            </a:extLst>
          </p:cNvPr>
          <p:cNvSpPr txBox="1">
            <a:spLocks/>
          </p:cNvSpPr>
          <p:nvPr/>
        </p:nvSpPr>
        <p:spPr>
          <a:xfrm>
            <a:off x="1778000" y="675215"/>
            <a:ext cx="20828000" cy="1587501"/>
          </a:xfrm>
          <a:prstGeom prst="rect">
            <a:avLst/>
          </a:prstGeom>
          <a:noFill/>
          <a:ln>
            <a:noFill/>
          </a:ln>
        </p:spPr>
        <p:txBody>
          <a:bodyPr spcFirstLastPara="1" wrap="square" lIns="50800" tIns="50800" rIns="50800" bIns="50800" anchor="b" anchorCtr="0">
            <a:normAutofit fontScale="70000" lnSpcReduction="20000"/>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rgbClr val="0096D5"/>
              </a:buClr>
              <a:buSzPts val="8000"/>
              <a:buFont typeface="Proxima Nova"/>
              <a:buNone/>
              <a:defRPr sz="8000" b="0" i="0" u="none" strike="noStrike" cap="none">
                <a:solidFill>
                  <a:srgbClr val="0096D5"/>
                </a:solidFill>
                <a:latin typeface="Proxima Nova"/>
                <a:ea typeface="Proxima Nova"/>
                <a:cs typeface="Proxima Nova"/>
                <a:sym typeface="Proxima Nova"/>
              </a:defRPr>
            </a:lvl1pPr>
            <a:lvl2pPr marL="914400" marR="0" lvl="1"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2pPr>
            <a:lvl3pPr marL="1371600" marR="0" lvl="2"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3pPr>
            <a:lvl4pPr marL="1828800" marR="0" lvl="3"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4pPr>
            <a:lvl5pPr marL="2286000" marR="0" lvl="4"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5pPr>
            <a:lvl6pPr marL="2743200" marR="0" lvl="5"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6pPr>
            <a:lvl7pPr marL="3200400" marR="0" lvl="6"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7pPr>
            <a:lvl8pPr marL="3657600" marR="0" lvl="7"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8pPr>
            <a:lvl9pPr marL="4114800" marR="0" lvl="8"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9pPr>
          </a:lstStyle>
          <a:p>
            <a:pPr marL="0" indent="0"/>
            <a:r>
              <a:rPr lang="en-US" dirty="0"/>
              <a:t>[CO</a:t>
            </a:r>
            <a:r>
              <a:rPr lang="en-US" baseline="-25000" dirty="0"/>
              <a:t>2</a:t>
            </a:r>
            <a:r>
              <a:rPr lang="en-US" dirty="0"/>
              <a:t>] PREDICTED to INCREASE causing GLOBAL WARMING and PRECIPITATION changes</a:t>
            </a:r>
            <a:endParaRPr lang="en-US" sz="3000" dirty="0"/>
          </a:p>
        </p:txBody>
      </p:sp>
      <p:pic>
        <p:nvPicPr>
          <p:cNvPr id="6" name="Google Shape;107;gf611c4e419_0_60">
            <a:extLst>
              <a:ext uri="{FF2B5EF4-FFF2-40B4-BE49-F238E27FC236}">
                <a16:creationId xmlns:a16="http://schemas.microsoft.com/office/drawing/2014/main" id="{7FA6526D-39BE-4D29-A31A-E7D92638F0F2}"/>
              </a:ext>
            </a:extLst>
          </p:cNvPr>
          <p:cNvPicPr preferRelativeResize="0">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1895997" y="3391384"/>
            <a:ext cx="14975519" cy="9227335"/>
          </a:xfrm>
          <a:prstGeom prst="rect">
            <a:avLst/>
          </a:prstGeom>
          <a:noFill/>
          <a:ln>
            <a:noFill/>
          </a:ln>
        </p:spPr>
      </p:pic>
      <p:graphicFrame>
        <p:nvGraphicFramePr>
          <p:cNvPr id="7" name="Google Shape;106;gf611c4e419_0_60">
            <a:extLst>
              <a:ext uri="{FF2B5EF4-FFF2-40B4-BE49-F238E27FC236}">
                <a16:creationId xmlns:a16="http://schemas.microsoft.com/office/drawing/2014/main" id="{F2BA983B-2EF4-4FFE-858E-2DC1EE4C499D}"/>
              </a:ext>
            </a:extLst>
          </p:cNvPr>
          <p:cNvGraphicFramePr/>
          <p:nvPr>
            <p:extLst>
              <p:ext uri="{D42A27DB-BD31-4B8C-83A1-F6EECF244321}">
                <p14:modId xmlns:p14="http://schemas.microsoft.com/office/powerpoint/2010/main" val="2037144011"/>
              </p:ext>
            </p:extLst>
          </p:nvPr>
        </p:nvGraphicFramePr>
        <p:xfrm>
          <a:off x="17324408" y="7556808"/>
          <a:ext cx="5098800" cy="3637746"/>
        </p:xfrm>
        <a:graphic>
          <a:graphicData uri="http://schemas.openxmlformats.org/drawingml/2006/table">
            <a:tbl>
              <a:tblPr>
                <a:noFill/>
              </a:tblPr>
              <a:tblGrid>
                <a:gridCol w="1593250">
                  <a:extLst>
                    <a:ext uri="{9D8B030D-6E8A-4147-A177-3AD203B41FA5}">
                      <a16:colId xmlns:a16="http://schemas.microsoft.com/office/drawing/2014/main" val="20000"/>
                    </a:ext>
                  </a:extLst>
                </a:gridCol>
                <a:gridCol w="3505550">
                  <a:extLst>
                    <a:ext uri="{9D8B030D-6E8A-4147-A177-3AD203B41FA5}">
                      <a16:colId xmlns:a16="http://schemas.microsoft.com/office/drawing/2014/main" val="20001"/>
                    </a:ext>
                  </a:extLst>
                </a:gridCol>
              </a:tblGrid>
              <a:tr h="851150">
                <a:tc>
                  <a:txBody>
                    <a:bodyPr/>
                    <a:lstStyle/>
                    <a:p>
                      <a:pPr marL="0" lvl="0" indent="0" algn="l" rtl="0">
                        <a:lnSpc>
                          <a:spcPct val="115000"/>
                        </a:lnSpc>
                        <a:spcBef>
                          <a:spcPts val="1200"/>
                        </a:spcBef>
                        <a:spcAft>
                          <a:spcPts val="0"/>
                        </a:spcAft>
                        <a:buNone/>
                      </a:pPr>
                      <a:r>
                        <a:rPr lang="en-US" sz="2300" b="1" dirty="0">
                          <a:solidFill>
                            <a:schemeClr val="dk1"/>
                          </a:solidFill>
                        </a:rPr>
                        <a:t>Future climate </a:t>
                      </a:r>
                      <a:endParaRPr sz="2300" b="1" dirty="0">
                        <a:solidFill>
                          <a:schemeClr val="dk1"/>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en-US" sz="2300" b="1"/>
                        <a:t>Temperature increase  </a:t>
                      </a:r>
                      <a:endParaRPr sz="2300" b="1"/>
                    </a:p>
                    <a:p>
                      <a:pPr marL="0" lvl="0" indent="0" algn="just" rtl="0">
                        <a:lnSpc>
                          <a:spcPct val="115000"/>
                        </a:lnSpc>
                        <a:spcBef>
                          <a:spcPts val="1200"/>
                        </a:spcBef>
                        <a:spcAft>
                          <a:spcPts val="0"/>
                        </a:spcAft>
                        <a:buNone/>
                      </a:pPr>
                      <a:r>
                        <a:rPr lang="en-US" sz="2300" b="1"/>
                        <a:t>2081-2100 (deg. C)</a:t>
                      </a:r>
                      <a:endParaRPr sz="2300" b="1"/>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23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300" b="1" dirty="0">
                          <a:solidFill>
                            <a:schemeClr val="accent5"/>
                          </a:solidFill>
                        </a:rPr>
                        <a:t>RCP 8.5</a:t>
                      </a: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300" dirty="0"/>
                        <a:t>3.7</a:t>
                      </a: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3350">
                <a:tc>
                  <a:txBody>
                    <a:bodyPr/>
                    <a:lstStyle/>
                    <a:p>
                      <a:pPr marL="0" lvl="0" indent="0" algn="l" rtl="0">
                        <a:spcBef>
                          <a:spcPts val="0"/>
                        </a:spcBef>
                        <a:spcAft>
                          <a:spcPts val="0"/>
                        </a:spcAft>
                        <a:buNone/>
                      </a:pPr>
                      <a:r>
                        <a:rPr lang="en-US" sz="2300" b="1" dirty="0">
                          <a:solidFill>
                            <a:srgbClr val="9900FF"/>
                          </a:solidFill>
                        </a:rPr>
                        <a:t>RCP 4.5</a:t>
                      </a:r>
                      <a:endParaRPr sz="2300" b="1" dirty="0">
                        <a:solidFill>
                          <a:srgbClr val="9900FF"/>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2300" dirty="0"/>
                        <a:t>1.8</a:t>
                      </a:r>
                      <a:endParaRPr sz="2300"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3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300" b="1" dirty="0">
                          <a:solidFill>
                            <a:schemeClr val="accent2"/>
                          </a:solidFill>
                        </a:rPr>
                        <a:t>RCP 2.6</a:t>
                      </a:r>
                    </a:p>
                    <a:p>
                      <a:pPr marL="0" lvl="0" indent="0" algn="l" rtl="0">
                        <a:spcBef>
                          <a:spcPts val="0"/>
                        </a:spcBef>
                        <a:spcAft>
                          <a:spcPts val="0"/>
                        </a:spcAft>
                        <a:buNone/>
                      </a:pPr>
                      <a:endParaRPr sz="2300" b="1" dirty="0">
                        <a:solidFill>
                          <a:schemeClr val="accent5"/>
                        </a:solidFill>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ZA" sz="2300" dirty="0"/>
                        <a:t>1</a:t>
                      </a:r>
                      <a:endParaRPr sz="2300"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5" name="Picture 4">
            <a:extLst>
              <a:ext uri="{FF2B5EF4-FFF2-40B4-BE49-F238E27FC236}">
                <a16:creationId xmlns:a16="http://schemas.microsoft.com/office/drawing/2014/main" id="{D05EC15D-03E0-46DA-B5DD-85FA34ACDB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729" y="2835674"/>
            <a:ext cx="23879982" cy="8952466"/>
          </a:xfrm>
          <a:prstGeom prst="rect">
            <a:avLst/>
          </a:prstGeom>
        </p:spPr>
      </p:pic>
      <p:sp>
        <p:nvSpPr>
          <p:cNvPr id="106" name="Google Shape;106;g114a2a1d945_0_8"/>
          <p:cNvSpPr txBox="1">
            <a:spLocks noGrp="1"/>
          </p:cNvSpPr>
          <p:nvPr>
            <p:ph type="body" idx="2"/>
          </p:nvPr>
        </p:nvSpPr>
        <p:spPr>
          <a:xfrm>
            <a:off x="1778000" y="423937"/>
            <a:ext cx="20828100" cy="1587600"/>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dirty="0"/>
              <a:t>GRASS PRODUCTION </a:t>
            </a:r>
            <a:r>
              <a:rPr lang="en-US" sz="3850" dirty="0"/>
              <a:t>(DAYCENT, RCP 2.6)</a:t>
            </a:r>
            <a:endParaRPr sz="3850" dirty="0"/>
          </a:p>
        </p:txBody>
      </p:sp>
      <p:pic>
        <p:nvPicPr>
          <p:cNvPr id="109" name="Google Shape;109;g114a2a1d945_0_8"/>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3687050" y="10751820"/>
            <a:ext cx="19214700" cy="1036320"/>
          </a:xfrm>
          <a:prstGeom prst="rect">
            <a:avLst/>
          </a:prstGeom>
          <a:noFill/>
          <a:ln>
            <a:noFill/>
          </a:ln>
        </p:spPr>
      </p:pic>
    </p:spTree>
    <p:extLst>
      <p:ext uri="{BB962C8B-B14F-4D97-AF65-F5344CB8AC3E}">
        <p14:creationId xmlns:p14="http://schemas.microsoft.com/office/powerpoint/2010/main" val="382848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5" name="Google Shape;115;p8"/>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0" y="2011450"/>
            <a:ext cx="24374257" cy="9140350"/>
          </a:xfrm>
          <a:prstGeom prst="rect">
            <a:avLst/>
          </a:prstGeom>
          <a:noFill/>
          <a:ln>
            <a:noFill/>
          </a:ln>
        </p:spPr>
      </p:pic>
      <p:pic>
        <p:nvPicPr>
          <p:cNvPr id="116" name="Google Shape;116;p8"/>
          <p:cNvPicPr preferRelativeResize="0"/>
          <p:nvPr/>
        </p:nvPicPr>
        <p:blipFill rotWithShape="1">
          <a:blip r:embed="rId4"/>
          <a:srcRect/>
          <a:stretch/>
        </p:blipFill>
        <p:spPr>
          <a:xfrm>
            <a:off x="-267650" y="11369524"/>
            <a:ext cx="22519726" cy="2813349"/>
          </a:xfrm>
          <a:prstGeom prst="rect">
            <a:avLst/>
          </a:prstGeom>
          <a:noFill/>
          <a:ln>
            <a:noFill/>
          </a:ln>
        </p:spPr>
      </p:pic>
      <p:pic>
        <p:nvPicPr>
          <p:cNvPr id="117" name="Google Shape;117;p8"/>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3572750" y="10313600"/>
            <a:ext cx="19214700" cy="1790100"/>
          </a:xfrm>
          <a:prstGeom prst="rect">
            <a:avLst/>
          </a:prstGeom>
          <a:noFill/>
          <a:ln>
            <a:noFill/>
          </a:ln>
        </p:spPr>
      </p:pic>
      <p:sp>
        <p:nvSpPr>
          <p:cNvPr id="8" name="Google Shape;106;g114a2a1d945_0_8">
            <a:extLst>
              <a:ext uri="{FF2B5EF4-FFF2-40B4-BE49-F238E27FC236}">
                <a16:creationId xmlns:a16="http://schemas.microsoft.com/office/drawing/2014/main" id="{7E52C84C-8B82-4908-A504-5F6AD9A32C65}"/>
              </a:ext>
            </a:extLst>
          </p:cNvPr>
          <p:cNvSpPr txBox="1">
            <a:spLocks/>
          </p:cNvSpPr>
          <p:nvPr/>
        </p:nvSpPr>
        <p:spPr>
          <a:xfrm>
            <a:off x="1778000" y="423937"/>
            <a:ext cx="20828100" cy="1587600"/>
          </a:xfrm>
          <a:prstGeom prst="rect">
            <a:avLst/>
          </a:prstGeom>
          <a:noFill/>
          <a:ln>
            <a:noFill/>
          </a:ln>
        </p:spPr>
        <p:txBody>
          <a:bodyPr spcFirstLastPara="1" wrap="square" lIns="50800" tIns="50800" rIns="50800" bIns="50800" anchor="b"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rgbClr val="0096D5"/>
              </a:buClr>
              <a:buSzPts val="8000"/>
              <a:buFont typeface="Proxima Nova"/>
              <a:buNone/>
              <a:defRPr sz="8000" b="0" i="0" u="none" strike="noStrike" cap="none">
                <a:solidFill>
                  <a:srgbClr val="0096D5"/>
                </a:solidFill>
                <a:latin typeface="Proxima Nova"/>
                <a:ea typeface="Proxima Nova"/>
                <a:cs typeface="Proxima Nova"/>
                <a:sym typeface="Proxima Nova"/>
              </a:defRPr>
            </a:lvl1pPr>
            <a:lvl2pPr marL="914400" marR="0" lvl="1"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2pPr>
            <a:lvl3pPr marL="1371600" marR="0" lvl="2"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3pPr>
            <a:lvl4pPr marL="1828800" marR="0" lvl="3"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4pPr>
            <a:lvl5pPr marL="2286000" marR="0" lvl="4"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5pPr>
            <a:lvl6pPr marL="2743200" marR="0" lvl="5"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6pPr>
            <a:lvl7pPr marL="3200400" marR="0" lvl="6"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7pPr>
            <a:lvl8pPr marL="3657600" marR="0" lvl="7"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8pPr>
            <a:lvl9pPr marL="4114800" marR="0" lvl="8"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9pPr>
          </a:lstStyle>
          <a:p>
            <a:pPr marL="0" indent="0"/>
            <a:r>
              <a:rPr lang="en-US" dirty="0"/>
              <a:t>TREND grass production </a:t>
            </a:r>
            <a:r>
              <a:rPr lang="en-US" sz="3850" dirty="0"/>
              <a:t>(DAYCENT, RCP 2.6)</a:t>
            </a:r>
          </a:p>
        </p:txBody>
      </p:sp>
      <p:cxnSp>
        <p:nvCxnSpPr>
          <p:cNvPr id="5" name="Straight Arrow Connector 4">
            <a:extLst>
              <a:ext uri="{FF2B5EF4-FFF2-40B4-BE49-F238E27FC236}">
                <a16:creationId xmlns:a16="http://schemas.microsoft.com/office/drawing/2014/main" id="{14191EC8-C1A9-475F-BBAF-EFC31AE37E0E}"/>
              </a:ext>
            </a:extLst>
          </p:cNvPr>
          <p:cNvCxnSpPr>
            <a:cxnSpLocks/>
          </p:cNvCxnSpPr>
          <p:nvPr/>
        </p:nvCxnSpPr>
        <p:spPr>
          <a:xfrm>
            <a:off x="23562608" y="6195527"/>
            <a:ext cx="0" cy="2481942"/>
          </a:xfrm>
          <a:prstGeom prst="straightConnector1">
            <a:avLst/>
          </a:prstGeom>
          <a:ln w="57150">
            <a:solidFill>
              <a:srgbClr val="C475FF"/>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58566A2B-ECA2-4977-B5F2-37F520B045A3}"/>
              </a:ext>
            </a:extLst>
          </p:cNvPr>
          <p:cNvCxnSpPr>
            <a:cxnSpLocks/>
          </p:cNvCxnSpPr>
          <p:nvPr/>
        </p:nvCxnSpPr>
        <p:spPr>
          <a:xfrm>
            <a:off x="23576524" y="4025557"/>
            <a:ext cx="0" cy="614780"/>
          </a:xfrm>
          <a:prstGeom prst="straightConnector1">
            <a:avLst/>
          </a:prstGeom>
          <a:ln w="57150">
            <a:solidFill>
              <a:srgbClr val="0DC2C7"/>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0808CE4F-2C9D-4DDE-ACFF-956A7311EA5C}"/>
              </a:ext>
            </a:extLst>
          </p:cNvPr>
          <p:cNvCxnSpPr>
            <a:cxnSpLocks/>
          </p:cNvCxnSpPr>
          <p:nvPr/>
        </p:nvCxnSpPr>
        <p:spPr>
          <a:xfrm>
            <a:off x="23710410" y="3655840"/>
            <a:ext cx="0" cy="532115"/>
          </a:xfrm>
          <a:prstGeom prst="straightConnector1">
            <a:avLst/>
          </a:prstGeom>
          <a:ln w="57150">
            <a:solidFill>
              <a:srgbClr val="7BAD00"/>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20" name="Oval 19">
            <a:extLst>
              <a:ext uri="{FF2B5EF4-FFF2-40B4-BE49-F238E27FC236}">
                <a16:creationId xmlns:a16="http://schemas.microsoft.com/office/drawing/2014/main" id="{2A6C58DC-4EAB-4C29-8F03-A394A00D9AA5}"/>
              </a:ext>
            </a:extLst>
          </p:cNvPr>
          <p:cNvSpPr/>
          <p:nvPr/>
        </p:nvSpPr>
        <p:spPr>
          <a:xfrm>
            <a:off x="13284616" y="8309599"/>
            <a:ext cx="227276" cy="209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9" name="Straight Arrow Connector 18">
            <a:extLst>
              <a:ext uri="{FF2B5EF4-FFF2-40B4-BE49-F238E27FC236}">
                <a16:creationId xmlns:a16="http://schemas.microsoft.com/office/drawing/2014/main" id="{E8B37F9F-92A0-4869-B309-373941D40FF9}"/>
              </a:ext>
            </a:extLst>
          </p:cNvPr>
          <p:cNvCxnSpPr/>
          <p:nvPr/>
        </p:nvCxnSpPr>
        <p:spPr>
          <a:xfrm flipV="1">
            <a:off x="13895614" y="4748786"/>
            <a:ext cx="57150" cy="3665764"/>
          </a:xfrm>
          <a:prstGeom prst="straightConnector1">
            <a:avLst/>
          </a:prstGeom>
          <a:ln w="57150">
            <a:solidFill>
              <a:srgbClr val="0096D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D58CA9-3ADB-4887-B922-D7FCA7D87787}"/>
              </a:ext>
            </a:extLst>
          </p:cNvPr>
          <p:cNvSpPr txBox="1"/>
          <p:nvPr/>
        </p:nvSpPr>
        <p:spPr>
          <a:xfrm>
            <a:off x="14336486" y="6950819"/>
            <a:ext cx="8916223" cy="954107"/>
          </a:xfrm>
          <a:prstGeom prst="rect">
            <a:avLst/>
          </a:prstGeom>
          <a:noFill/>
        </p:spPr>
        <p:txBody>
          <a:bodyPr wrap="none" rtlCol="0">
            <a:spAutoFit/>
          </a:bodyPr>
          <a:lstStyle/>
          <a:p>
            <a:r>
              <a:rPr lang="en-ZA" sz="2800" dirty="0"/>
              <a:t>This is possible with rest and lower stocking</a:t>
            </a:r>
          </a:p>
          <a:p>
            <a:r>
              <a:rPr lang="en-ZA" sz="2800" dirty="0"/>
              <a:t>Additional 200 g C m</a:t>
            </a:r>
            <a:r>
              <a:rPr lang="en-ZA" sz="2800" baseline="30000" dirty="0"/>
              <a:t>-2</a:t>
            </a:r>
            <a:r>
              <a:rPr lang="en-ZA" sz="2800" dirty="0"/>
              <a:t> (or </a:t>
            </a:r>
            <a:r>
              <a:rPr lang="en-ZA" sz="2800" b="1" dirty="0"/>
              <a:t>4500 kg grass per hectare</a:t>
            </a:r>
            <a:r>
              <a:rPr lang="en-ZA" sz="2800" dirty="0"/>
              <a:t>)</a:t>
            </a:r>
          </a:p>
        </p:txBody>
      </p:sp>
    </p:spTree>
    <p:extLst>
      <p:ext uri="{BB962C8B-B14F-4D97-AF65-F5344CB8AC3E}">
        <p14:creationId xmlns:p14="http://schemas.microsoft.com/office/powerpoint/2010/main" val="330989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14a2a1d945_0_8"/>
          <p:cNvSpPr txBox="1">
            <a:spLocks noGrp="1"/>
          </p:cNvSpPr>
          <p:nvPr>
            <p:ph type="body" idx="2"/>
          </p:nvPr>
        </p:nvSpPr>
        <p:spPr>
          <a:xfrm>
            <a:off x="1778000" y="423937"/>
            <a:ext cx="20828100" cy="1587600"/>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dirty="0"/>
              <a:t>TREND grass production </a:t>
            </a:r>
            <a:r>
              <a:rPr lang="en-US" sz="3850" dirty="0"/>
              <a:t>(SPACSYS, RCP 2.6)</a:t>
            </a:r>
            <a:endParaRPr sz="3850" dirty="0"/>
          </a:p>
        </p:txBody>
      </p:sp>
      <p:pic>
        <p:nvPicPr>
          <p:cNvPr id="107" name="Google Shape;107;g114a2a1d945_0_8"/>
          <p:cNvPicPr preferRelativeResize="0"/>
          <p:nvPr/>
        </p:nvPicPr>
        <p:blipFill rotWithShape="1">
          <a:blip r:embed="rId3"/>
          <a:srcRect/>
          <a:stretch/>
        </p:blipFill>
        <p:spPr>
          <a:xfrm>
            <a:off x="-267650" y="11369524"/>
            <a:ext cx="22519726" cy="2813349"/>
          </a:xfrm>
          <a:prstGeom prst="rect">
            <a:avLst/>
          </a:prstGeom>
          <a:noFill/>
          <a:ln>
            <a:noFill/>
          </a:ln>
        </p:spPr>
      </p:pic>
      <p:pic>
        <p:nvPicPr>
          <p:cNvPr id="108" name="Google Shape;108;g114a2a1d945_0_8"/>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76201" y="2147100"/>
            <a:ext cx="24231598" cy="9086840"/>
          </a:xfrm>
          <a:prstGeom prst="rect">
            <a:avLst/>
          </a:prstGeom>
          <a:noFill/>
          <a:ln>
            <a:noFill/>
          </a:ln>
        </p:spPr>
      </p:pic>
      <p:pic>
        <p:nvPicPr>
          <p:cNvPr id="109" name="Google Shape;109;g114a2a1d945_0_8"/>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3687050" y="10427900"/>
            <a:ext cx="19214700" cy="1790100"/>
          </a:xfrm>
          <a:prstGeom prst="rect">
            <a:avLst/>
          </a:prstGeom>
          <a:noFill/>
          <a:ln>
            <a:noFill/>
          </a:ln>
        </p:spPr>
      </p:pic>
    </p:spTree>
    <p:extLst>
      <p:ext uri="{BB962C8B-B14F-4D97-AF65-F5344CB8AC3E}">
        <p14:creationId xmlns:p14="http://schemas.microsoft.com/office/powerpoint/2010/main" val="379667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g114a2a1d945_0_26"/>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2328500"/>
            <a:ext cx="24384000" cy="16044500"/>
          </a:xfrm>
          <a:prstGeom prst="rect">
            <a:avLst/>
          </a:prstGeom>
          <a:noFill/>
          <a:ln>
            <a:noFill/>
          </a:ln>
        </p:spPr>
      </p:pic>
      <p:sp>
        <p:nvSpPr>
          <p:cNvPr id="132" name="Google Shape;132;g114a2a1d945_0_26"/>
          <p:cNvSpPr txBox="1">
            <a:spLocks noGrp="1"/>
          </p:cNvSpPr>
          <p:nvPr>
            <p:ph type="body" idx="2"/>
          </p:nvPr>
        </p:nvSpPr>
        <p:spPr>
          <a:xfrm>
            <a:off x="1777950" y="-1587588"/>
            <a:ext cx="20828100" cy="1587600"/>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a:t>GRASS PRODUCTION favoured by </a:t>
            </a:r>
            <a:endParaRPr sz="3850"/>
          </a:p>
        </p:txBody>
      </p:sp>
      <p:pic>
        <p:nvPicPr>
          <p:cNvPr id="133" name="Google Shape;133;g114a2a1d945_0_26"/>
          <p:cNvPicPr preferRelativeResize="0"/>
          <p:nvPr/>
        </p:nvPicPr>
        <p:blipFill rotWithShape="1">
          <a:blip r:embed="rId4"/>
          <a:srcRect/>
          <a:stretch/>
        </p:blipFill>
        <p:spPr>
          <a:xfrm>
            <a:off x="-267650" y="11369524"/>
            <a:ext cx="22519726" cy="2813349"/>
          </a:xfrm>
          <a:prstGeom prst="rect">
            <a:avLst/>
          </a:prstGeom>
          <a:noFill/>
          <a:ln>
            <a:noFill/>
          </a:ln>
        </p:spPr>
      </p:pic>
      <p:sp>
        <p:nvSpPr>
          <p:cNvPr id="134" name="Google Shape;134;g114a2a1d945_0_26"/>
          <p:cNvSpPr txBox="1"/>
          <p:nvPr/>
        </p:nvSpPr>
        <p:spPr>
          <a:xfrm>
            <a:off x="2289228" y="5194557"/>
            <a:ext cx="21053474" cy="3877954"/>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rgbClr val="000000"/>
              </a:buClr>
              <a:buSzPts val="6000"/>
              <a:buFont typeface="Proxima Nova"/>
              <a:buChar char="●"/>
            </a:pPr>
            <a:r>
              <a:rPr lang="en-US" sz="6000" dirty="0">
                <a:latin typeface="Proxima Nova"/>
                <a:ea typeface="Proxima Nova"/>
                <a:cs typeface="Proxima Nova"/>
                <a:sym typeface="Proxima Nova"/>
              </a:rPr>
              <a:t>‘</a:t>
            </a:r>
            <a:r>
              <a:rPr lang="en-US" sz="6000" b="0" i="0" u="none" strike="noStrike" cap="none" dirty="0">
                <a:solidFill>
                  <a:srgbClr val="000000"/>
                </a:solidFill>
                <a:latin typeface="Proxima Nova"/>
                <a:ea typeface="Proxima Nova"/>
                <a:cs typeface="Proxima Nova"/>
                <a:sym typeface="Proxima Nova"/>
              </a:rPr>
              <a:t>Low</a:t>
            </a:r>
            <a:r>
              <a:rPr lang="en-US" sz="6000" dirty="0">
                <a:latin typeface="Proxima Nova"/>
                <a:ea typeface="Proxima Nova"/>
                <a:cs typeface="Proxima Nova"/>
                <a:sym typeface="Proxima Nova"/>
              </a:rPr>
              <a:t>’</a:t>
            </a:r>
            <a:r>
              <a:rPr lang="en-US" sz="6000" b="0" i="0" u="none" strike="noStrike" cap="none" dirty="0">
                <a:solidFill>
                  <a:srgbClr val="000000"/>
                </a:solidFill>
                <a:latin typeface="Proxima Nova"/>
                <a:ea typeface="Proxima Nova"/>
                <a:cs typeface="Proxima Nova"/>
                <a:sym typeface="Proxima Nova"/>
              </a:rPr>
              <a:t> stocking rates (0.25 LSU ha</a:t>
            </a:r>
            <a:r>
              <a:rPr lang="en-US" sz="6000" b="0" i="0" u="none" strike="noStrike" cap="none" baseline="30000" dirty="0">
                <a:solidFill>
                  <a:srgbClr val="000000"/>
                </a:solidFill>
                <a:latin typeface="Proxima Nova"/>
                <a:ea typeface="Proxima Nova"/>
                <a:cs typeface="Proxima Nova"/>
                <a:sym typeface="Proxima Nova"/>
              </a:rPr>
              <a:t>-1</a:t>
            </a:r>
            <a:r>
              <a:rPr lang="en-US" sz="6000" b="0" i="0" u="none" strike="noStrike" cap="none" dirty="0">
                <a:solidFill>
                  <a:srgbClr val="000000"/>
                </a:solidFill>
                <a:latin typeface="Proxima Nova"/>
                <a:ea typeface="Proxima Nova"/>
                <a:cs typeface="Proxima Nova"/>
                <a:sym typeface="Proxima Nova"/>
              </a:rPr>
              <a:t> </a:t>
            </a:r>
            <a:r>
              <a:rPr lang="en-US" sz="6000" dirty="0">
                <a:latin typeface="Proxima Nova"/>
                <a:ea typeface="Proxima Nova"/>
                <a:cs typeface="Proxima Nova"/>
                <a:sym typeface="Proxima Nova"/>
              </a:rPr>
              <a:t>- </a:t>
            </a:r>
            <a:r>
              <a:rPr lang="en-US" sz="6000" b="0" i="0" u="none" strike="noStrike" cap="none" dirty="0">
                <a:solidFill>
                  <a:srgbClr val="000000"/>
                </a:solidFill>
                <a:latin typeface="Proxima Nova"/>
                <a:ea typeface="Proxima Nova"/>
                <a:cs typeface="Proxima Nova"/>
                <a:sym typeface="Proxima Nova"/>
              </a:rPr>
              <a:t>recommended) </a:t>
            </a:r>
            <a:endParaRPr sz="6000" b="0" i="0" u="none" strike="noStrike" cap="none" dirty="0">
              <a:solidFill>
                <a:srgbClr val="000000"/>
              </a:solidFill>
              <a:latin typeface="Proxima Nova"/>
              <a:ea typeface="Proxima Nova"/>
              <a:cs typeface="Proxima Nova"/>
              <a:sym typeface="Proxima Nova"/>
            </a:endParaRPr>
          </a:p>
          <a:p>
            <a:pPr marL="457200" marR="0" lvl="0" indent="-457200" algn="l" rtl="0">
              <a:lnSpc>
                <a:spcPct val="100000"/>
              </a:lnSpc>
              <a:spcBef>
                <a:spcPts val="0"/>
              </a:spcBef>
              <a:spcAft>
                <a:spcPts val="0"/>
              </a:spcAft>
              <a:buClr>
                <a:srgbClr val="000000"/>
              </a:buClr>
              <a:buSzPts val="6000"/>
              <a:buFont typeface="Proxima Nova"/>
              <a:buChar char="●"/>
            </a:pPr>
            <a:r>
              <a:rPr lang="en-US" sz="6000" dirty="0">
                <a:latin typeface="Proxima Nova"/>
                <a:ea typeface="Proxima Nova"/>
                <a:cs typeface="Proxima Nova"/>
                <a:sym typeface="Proxima Nova"/>
              </a:rPr>
              <a:t>‘</a:t>
            </a:r>
            <a:r>
              <a:rPr lang="en-US" sz="6000" b="0" i="0" u="none" strike="noStrike" cap="none" dirty="0">
                <a:solidFill>
                  <a:srgbClr val="000000"/>
                </a:solidFill>
                <a:latin typeface="Proxima Nova"/>
                <a:ea typeface="Proxima Nova"/>
                <a:cs typeface="Proxima Nova"/>
                <a:sym typeface="Proxima Nova"/>
              </a:rPr>
              <a:t>Annual</a:t>
            </a:r>
            <a:r>
              <a:rPr lang="en-US" sz="6000" dirty="0">
                <a:latin typeface="Proxima Nova"/>
                <a:ea typeface="Proxima Nova"/>
                <a:cs typeface="Proxima Nova"/>
                <a:sym typeface="Proxima Nova"/>
              </a:rPr>
              <a:t>’</a:t>
            </a:r>
            <a:r>
              <a:rPr lang="en-US" sz="6000" b="0" i="0" u="none" strike="noStrike" cap="none" dirty="0">
                <a:solidFill>
                  <a:srgbClr val="000000"/>
                </a:solidFill>
                <a:latin typeface="Proxima Nova"/>
                <a:ea typeface="Proxima Nova"/>
                <a:cs typeface="Proxima Nova"/>
                <a:sym typeface="Proxima Nova"/>
              </a:rPr>
              <a:t> rotation (</a:t>
            </a:r>
            <a:r>
              <a:rPr lang="en-US" sz="6000" b="0" i="1" u="none" strike="noStrike" cap="none" dirty="0" err="1">
                <a:solidFill>
                  <a:srgbClr val="000000"/>
                </a:solidFill>
                <a:latin typeface="Proxima Nova"/>
                <a:ea typeface="Proxima Nova"/>
                <a:cs typeface="Proxima Nova"/>
                <a:sym typeface="Proxima Nova"/>
              </a:rPr>
              <a:t>maboella</a:t>
            </a:r>
            <a:r>
              <a:rPr lang="en-US" sz="6000" b="0" i="0" u="none" strike="noStrike" cap="none" dirty="0">
                <a:solidFill>
                  <a:srgbClr val="000000"/>
                </a:solidFill>
                <a:latin typeface="Proxima Nova"/>
                <a:ea typeface="Proxima Nova"/>
                <a:cs typeface="Proxima Nova"/>
                <a:sym typeface="Proxima Nova"/>
              </a:rPr>
              <a:t>/rotational rest/</a:t>
            </a:r>
            <a:r>
              <a:rPr lang="en-US" sz="6000" dirty="0">
                <a:latin typeface="Proxima Nova"/>
                <a:ea typeface="Proxima Nova"/>
                <a:cs typeface="Proxima Nova"/>
                <a:sym typeface="Proxima Nova"/>
              </a:rPr>
              <a:t>season-long</a:t>
            </a:r>
            <a:r>
              <a:rPr lang="en-US" sz="6000" b="0" i="0" u="none" strike="noStrike" cap="none" dirty="0">
                <a:solidFill>
                  <a:srgbClr val="000000"/>
                </a:solidFill>
                <a:latin typeface="Proxima Nova"/>
                <a:ea typeface="Proxima Nova"/>
                <a:cs typeface="Proxima Nova"/>
                <a:sym typeface="Proxima Nova"/>
              </a:rPr>
              <a:t>)</a:t>
            </a:r>
            <a:endParaRPr sz="6000" b="0" i="0" u="none" strike="noStrike" cap="none" dirty="0">
              <a:solidFill>
                <a:srgbClr val="000000"/>
              </a:solidFill>
              <a:latin typeface="Proxima Nova"/>
              <a:ea typeface="Proxima Nova"/>
              <a:cs typeface="Proxima Nova"/>
              <a:sym typeface="Proxima Nova"/>
            </a:endParaRPr>
          </a:p>
          <a:p>
            <a:pPr marL="457200" marR="0" lvl="0" indent="-457200" algn="l" rtl="0">
              <a:lnSpc>
                <a:spcPct val="100000"/>
              </a:lnSpc>
              <a:spcBef>
                <a:spcPts val="0"/>
              </a:spcBef>
              <a:spcAft>
                <a:spcPts val="0"/>
              </a:spcAft>
              <a:buClr>
                <a:srgbClr val="000000"/>
              </a:buClr>
              <a:buSzPts val="6000"/>
              <a:buFont typeface="Proxima Nova"/>
              <a:buChar char="●"/>
            </a:pPr>
            <a:r>
              <a:rPr lang="en-US" sz="6000" b="0" i="0" u="none" strike="noStrike" cap="none" dirty="0">
                <a:solidFill>
                  <a:srgbClr val="000000"/>
                </a:solidFill>
                <a:latin typeface="Proxima Nova"/>
                <a:ea typeface="Proxima Nova"/>
                <a:cs typeface="Proxima Nova"/>
                <a:sym typeface="Proxima Nova"/>
              </a:rPr>
              <a:t>Moderate fire (every three years not </a:t>
            </a:r>
            <a:r>
              <a:rPr lang="en-US" sz="6000" dirty="0">
                <a:latin typeface="Proxima Nova"/>
                <a:ea typeface="Proxima Nova"/>
                <a:cs typeface="Proxima Nova"/>
                <a:sym typeface="Proxima Nova"/>
              </a:rPr>
              <a:t>annual</a:t>
            </a:r>
            <a:r>
              <a:rPr lang="en-US" sz="6000" b="0" i="0" u="none" strike="noStrike" cap="none" dirty="0">
                <a:solidFill>
                  <a:srgbClr val="000000"/>
                </a:solidFill>
                <a:latin typeface="Proxima Nova"/>
                <a:ea typeface="Proxima Nova"/>
                <a:cs typeface="Proxima Nova"/>
                <a:sym typeface="Proxima Nova"/>
              </a:rPr>
              <a:t>) – start to consider planned burns?</a:t>
            </a:r>
            <a:endParaRPr sz="6000" b="0" i="0" u="none" strike="noStrike" cap="none" dirty="0">
              <a:solidFill>
                <a:srgbClr val="000000"/>
              </a:solidFill>
              <a:latin typeface="Proxima Nova"/>
              <a:ea typeface="Proxima Nova"/>
              <a:cs typeface="Proxima Nova"/>
              <a:sym typeface="Proxima Nova"/>
            </a:endParaRPr>
          </a:p>
        </p:txBody>
      </p:sp>
      <p:sp>
        <p:nvSpPr>
          <p:cNvPr id="6" name="Google Shape;147;g114a2a1d945_0_45">
            <a:extLst>
              <a:ext uri="{FF2B5EF4-FFF2-40B4-BE49-F238E27FC236}">
                <a16:creationId xmlns:a16="http://schemas.microsoft.com/office/drawing/2014/main" id="{B1633041-0F30-4D2F-AFC7-63D8898F3FC7}"/>
              </a:ext>
            </a:extLst>
          </p:cNvPr>
          <p:cNvSpPr txBox="1">
            <a:spLocks/>
          </p:cNvSpPr>
          <p:nvPr/>
        </p:nvSpPr>
        <p:spPr>
          <a:xfrm>
            <a:off x="1778000" y="386615"/>
            <a:ext cx="20828100" cy="1587600"/>
          </a:xfrm>
          <a:prstGeom prst="rect">
            <a:avLst/>
          </a:prstGeom>
          <a:noFill/>
          <a:ln>
            <a:noFill/>
          </a:ln>
        </p:spPr>
        <p:txBody>
          <a:bodyPr spcFirstLastPara="1" wrap="square" lIns="50800" tIns="50800" rIns="50800" bIns="50800" anchor="b"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rgbClr val="0096D5"/>
              </a:buClr>
              <a:buSzPts val="8000"/>
              <a:buFont typeface="Proxima Nova"/>
              <a:buNone/>
              <a:defRPr sz="8000" b="0" i="0" u="none" strike="noStrike" cap="none">
                <a:solidFill>
                  <a:srgbClr val="0096D5"/>
                </a:solidFill>
                <a:latin typeface="Proxima Nova"/>
                <a:ea typeface="Proxima Nova"/>
                <a:cs typeface="Proxima Nova"/>
                <a:sym typeface="Proxima Nova"/>
              </a:defRPr>
            </a:lvl1pPr>
            <a:lvl2pPr marL="914400" marR="0" lvl="1"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2pPr>
            <a:lvl3pPr marL="1371600" marR="0" lvl="2"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3pPr>
            <a:lvl4pPr marL="1828800" marR="0" lvl="3"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4pPr>
            <a:lvl5pPr marL="2286000" marR="0" lvl="4"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5pPr>
            <a:lvl6pPr marL="2743200" marR="0" lvl="5"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6pPr>
            <a:lvl7pPr marL="3200400" marR="0" lvl="6"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7pPr>
            <a:lvl8pPr marL="3657600" marR="0" lvl="7"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8pPr>
            <a:lvl9pPr marL="4114800" marR="0" lvl="8" indent="-314325" algn="l" rtl="0">
              <a:lnSpc>
                <a:spcPct val="90000"/>
              </a:lnSpc>
              <a:spcBef>
                <a:spcPts val="3200"/>
              </a:spcBef>
              <a:spcAft>
                <a:spcPts val="0"/>
              </a:spcAft>
              <a:buClr>
                <a:srgbClr val="565656"/>
              </a:buClr>
              <a:buSzPts val="1350"/>
              <a:buFont typeface="Proxima Nova"/>
              <a:buChar char="•"/>
              <a:defRPr sz="4600" b="0" i="0" u="none" strike="noStrike" cap="none">
                <a:solidFill>
                  <a:srgbClr val="565656"/>
                </a:solidFill>
                <a:latin typeface="Proxima Nova"/>
                <a:ea typeface="Proxima Nova"/>
                <a:cs typeface="Proxima Nova"/>
                <a:sym typeface="Proxima Nova"/>
              </a:defRPr>
            </a:lvl9pPr>
          </a:lstStyle>
          <a:p>
            <a:pPr marL="0" indent="0"/>
            <a:r>
              <a:rPr lang="en-US" dirty="0"/>
              <a:t>GRASS PRODUCTION</a:t>
            </a:r>
            <a:endParaRPr lang="en-US" sz="38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body" idx="2"/>
          </p:nvPr>
        </p:nvSpPr>
        <p:spPr>
          <a:xfrm>
            <a:off x="1778000" y="386615"/>
            <a:ext cx="20828000" cy="1587501"/>
          </a:xfrm>
          <a:prstGeom prst="rect">
            <a:avLst/>
          </a:prstGeom>
          <a:noFill/>
          <a:ln>
            <a:noFill/>
          </a:ln>
        </p:spPr>
        <p:txBody>
          <a:bodyPr spcFirstLastPara="1" wrap="square" lIns="50800" tIns="50800" rIns="50800" bIns="50800" anchor="b" anchorCtr="0">
            <a:normAutofit fontScale="92500" lnSpcReduction="20000"/>
          </a:bodyPr>
          <a:lstStyle/>
          <a:p>
            <a:pPr marL="0" lvl="0" indent="0" algn="ctr" rtl="0">
              <a:lnSpc>
                <a:spcPct val="100000"/>
              </a:lnSpc>
              <a:spcBef>
                <a:spcPts val="0"/>
              </a:spcBef>
              <a:spcAft>
                <a:spcPts val="0"/>
              </a:spcAft>
              <a:buClr>
                <a:srgbClr val="0096D5"/>
              </a:buClr>
              <a:buSzPts val="8000"/>
              <a:buFont typeface="Proxima Nova"/>
              <a:buNone/>
            </a:pPr>
            <a:r>
              <a:rPr lang="en-US" dirty="0"/>
              <a:t>CATTLE PRODUCTION (kg /animal) OVER 20 YRS </a:t>
            </a:r>
            <a:r>
              <a:rPr lang="en-US" sz="3850" dirty="0"/>
              <a:t>(SPACSYS, RCP 2.6)</a:t>
            </a:r>
            <a:endParaRPr sz="3850" dirty="0"/>
          </a:p>
        </p:txBody>
      </p:sp>
      <p:graphicFrame>
        <p:nvGraphicFramePr>
          <p:cNvPr id="2" name="Table 2">
            <a:extLst>
              <a:ext uri="{FF2B5EF4-FFF2-40B4-BE49-F238E27FC236}">
                <a16:creationId xmlns:a16="http://schemas.microsoft.com/office/drawing/2014/main" id="{C7B194CB-2507-4E0B-981A-F063A7B3587B}"/>
              </a:ext>
            </a:extLst>
          </p:cNvPr>
          <p:cNvGraphicFramePr>
            <a:graphicFrameLocks noGrp="1"/>
          </p:cNvGraphicFramePr>
          <p:nvPr>
            <p:extLst>
              <p:ext uri="{D42A27DB-BD31-4B8C-83A1-F6EECF244321}">
                <p14:modId xmlns:p14="http://schemas.microsoft.com/office/powerpoint/2010/main" val="4134937581"/>
              </p:ext>
            </p:extLst>
          </p:nvPr>
        </p:nvGraphicFramePr>
        <p:xfrm>
          <a:off x="3797300" y="3714750"/>
          <a:ext cx="16256000" cy="4298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189733092"/>
                    </a:ext>
                  </a:extLst>
                </a:gridCol>
                <a:gridCol w="4064000">
                  <a:extLst>
                    <a:ext uri="{9D8B030D-6E8A-4147-A177-3AD203B41FA5}">
                      <a16:colId xmlns:a16="http://schemas.microsoft.com/office/drawing/2014/main" val="2343043656"/>
                    </a:ext>
                  </a:extLst>
                </a:gridCol>
                <a:gridCol w="4064000">
                  <a:extLst>
                    <a:ext uri="{9D8B030D-6E8A-4147-A177-3AD203B41FA5}">
                      <a16:colId xmlns:a16="http://schemas.microsoft.com/office/drawing/2014/main" val="341264533"/>
                    </a:ext>
                  </a:extLst>
                </a:gridCol>
                <a:gridCol w="4064000">
                  <a:extLst>
                    <a:ext uri="{9D8B030D-6E8A-4147-A177-3AD203B41FA5}">
                      <a16:colId xmlns:a16="http://schemas.microsoft.com/office/drawing/2014/main" val="3630315598"/>
                    </a:ext>
                  </a:extLst>
                </a:gridCol>
              </a:tblGrid>
              <a:tr h="859632">
                <a:tc>
                  <a:txBody>
                    <a:bodyPr/>
                    <a:lstStyle/>
                    <a:p>
                      <a:endParaRPr lang="en-ZA" sz="3000"/>
                    </a:p>
                  </a:txBody>
                  <a:tcPr/>
                </a:tc>
                <a:tc gridSpan="3">
                  <a:txBody>
                    <a:bodyPr/>
                    <a:lstStyle/>
                    <a:p>
                      <a:r>
                        <a:rPr lang="en-ZA" sz="3000" b="1" dirty="0"/>
                        <a:t>STOCKING RATE</a:t>
                      </a:r>
                    </a:p>
                  </a:txBody>
                  <a:tcPr/>
                </a:tc>
                <a:tc hMerge="1">
                  <a:txBody>
                    <a:bodyPr/>
                    <a:lstStyle/>
                    <a:p>
                      <a:r>
                        <a:rPr lang="en-ZA" dirty="0"/>
                        <a:t>MEDIUM</a:t>
                      </a:r>
                    </a:p>
                  </a:txBody>
                  <a:tcPr/>
                </a:tc>
                <a:tc hMerge="1">
                  <a:txBody>
                    <a:bodyPr/>
                    <a:lstStyle/>
                    <a:p>
                      <a:r>
                        <a:rPr lang="en-ZA" dirty="0"/>
                        <a:t>HIGH </a:t>
                      </a:r>
                    </a:p>
                  </a:txBody>
                  <a:tcPr/>
                </a:tc>
                <a:extLst>
                  <a:ext uri="{0D108BD9-81ED-4DB2-BD59-A6C34878D82A}">
                    <a16:rowId xmlns:a16="http://schemas.microsoft.com/office/drawing/2014/main" val="3207051827"/>
                  </a:ext>
                </a:extLst>
              </a:tr>
              <a:tr h="859632">
                <a:tc>
                  <a:txBody>
                    <a:bodyPr/>
                    <a:lstStyle/>
                    <a:p>
                      <a:r>
                        <a:rPr lang="en-ZA" sz="3000" b="1" dirty="0"/>
                        <a:t>ROTATION</a:t>
                      </a:r>
                    </a:p>
                  </a:txBody>
                  <a:tcPr/>
                </a:tc>
                <a:tc>
                  <a:txBody>
                    <a:bodyPr/>
                    <a:lstStyle/>
                    <a:p>
                      <a:r>
                        <a:rPr lang="en-ZA" sz="3000" dirty="0"/>
                        <a:t>Low (0.25 LSU/ha)</a:t>
                      </a:r>
                    </a:p>
                  </a:txBody>
                  <a:tcPr/>
                </a:tc>
                <a:tc>
                  <a:txBody>
                    <a:bodyPr/>
                    <a:lstStyle/>
                    <a:p>
                      <a:r>
                        <a:rPr lang="en-ZA" sz="3000" dirty="0"/>
                        <a:t>Medium (0.75 LSU/ha)</a:t>
                      </a:r>
                    </a:p>
                  </a:txBody>
                  <a:tcPr/>
                </a:tc>
                <a:tc>
                  <a:txBody>
                    <a:bodyPr/>
                    <a:lstStyle/>
                    <a:p>
                      <a:r>
                        <a:rPr lang="en-ZA" sz="3000" dirty="0"/>
                        <a:t>High (1.47 LSU/ha)</a:t>
                      </a:r>
                    </a:p>
                  </a:txBody>
                  <a:tcPr/>
                </a:tc>
                <a:extLst>
                  <a:ext uri="{0D108BD9-81ED-4DB2-BD59-A6C34878D82A}">
                    <a16:rowId xmlns:a16="http://schemas.microsoft.com/office/drawing/2014/main" val="3270468912"/>
                  </a:ext>
                </a:extLst>
              </a:tr>
              <a:tr h="859632">
                <a:tc>
                  <a:txBody>
                    <a:bodyPr/>
                    <a:lstStyle/>
                    <a:p>
                      <a:r>
                        <a:rPr lang="en-ZA" sz="3000" dirty="0"/>
                        <a:t>None</a:t>
                      </a:r>
                    </a:p>
                  </a:txBody>
                  <a:tcPr/>
                </a:tc>
                <a:tc>
                  <a:txBody>
                    <a:bodyPr/>
                    <a:lstStyle/>
                    <a:p>
                      <a:r>
                        <a:rPr lang="en-ZA" sz="3000" dirty="0"/>
                        <a:t>373</a:t>
                      </a:r>
                    </a:p>
                  </a:txBody>
                  <a:tcPr/>
                </a:tc>
                <a:tc>
                  <a:txBody>
                    <a:bodyPr/>
                    <a:lstStyle/>
                    <a:p>
                      <a:r>
                        <a:rPr lang="en-ZA" sz="3000" dirty="0"/>
                        <a:t>371</a:t>
                      </a:r>
                    </a:p>
                  </a:txBody>
                  <a:tcPr/>
                </a:tc>
                <a:tc>
                  <a:txBody>
                    <a:bodyPr/>
                    <a:lstStyle/>
                    <a:p>
                      <a:r>
                        <a:rPr lang="en-ZA" sz="3000" dirty="0"/>
                        <a:t>355</a:t>
                      </a:r>
                    </a:p>
                  </a:txBody>
                  <a:tcPr/>
                </a:tc>
                <a:extLst>
                  <a:ext uri="{0D108BD9-81ED-4DB2-BD59-A6C34878D82A}">
                    <a16:rowId xmlns:a16="http://schemas.microsoft.com/office/drawing/2014/main" val="1751386594"/>
                  </a:ext>
                </a:extLst>
              </a:tr>
              <a:tr h="859632">
                <a:tc>
                  <a:txBody>
                    <a:bodyPr/>
                    <a:lstStyle/>
                    <a:p>
                      <a:r>
                        <a:rPr lang="en-ZA" sz="3000" dirty="0"/>
                        <a:t>Annual</a:t>
                      </a:r>
                    </a:p>
                  </a:txBody>
                  <a:tcPr/>
                </a:tc>
                <a:tc>
                  <a:txBody>
                    <a:bodyPr/>
                    <a:lstStyle/>
                    <a:p>
                      <a:r>
                        <a:rPr lang="en-ZA" sz="3000" dirty="0"/>
                        <a:t>371</a:t>
                      </a:r>
                    </a:p>
                  </a:txBody>
                  <a:tcPr/>
                </a:tc>
                <a:tc>
                  <a:txBody>
                    <a:bodyPr/>
                    <a:lstStyle/>
                    <a:p>
                      <a:r>
                        <a:rPr lang="en-ZA" sz="3000" dirty="0"/>
                        <a:t>371</a:t>
                      </a:r>
                    </a:p>
                  </a:txBody>
                  <a:tcPr/>
                </a:tc>
                <a:tc>
                  <a:txBody>
                    <a:bodyPr/>
                    <a:lstStyle/>
                    <a:p>
                      <a:r>
                        <a:rPr lang="en-ZA" sz="3000" dirty="0"/>
                        <a:t>360</a:t>
                      </a:r>
                    </a:p>
                  </a:txBody>
                  <a:tcPr/>
                </a:tc>
                <a:extLst>
                  <a:ext uri="{0D108BD9-81ED-4DB2-BD59-A6C34878D82A}">
                    <a16:rowId xmlns:a16="http://schemas.microsoft.com/office/drawing/2014/main" val="1959572636"/>
                  </a:ext>
                </a:extLst>
              </a:tr>
              <a:tr h="859632">
                <a:tc>
                  <a:txBody>
                    <a:bodyPr/>
                    <a:lstStyle/>
                    <a:p>
                      <a:r>
                        <a:rPr lang="en-ZA" sz="3000" dirty="0"/>
                        <a:t>Quarterly</a:t>
                      </a:r>
                    </a:p>
                  </a:txBody>
                  <a:tcPr/>
                </a:tc>
                <a:tc>
                  <a:txBody>
                    <a:bodyPr/>
                    <a:lstStyle/>
                    <a:p>
                      <a:r>
                        <a:rPr lang="en-ZA" sz="3000" dirty="0">
                          <a:highlight>
                            <a:srgbClr val="FFFF00"/>
                          </a:highlight>
                        </a:rPr>
                        <a:t>407</a:t>
                      </a:r>
                    </a:p>
                  </a:txBody>
                  <a:tcPr/>
                </a:tc>
                <a:tc>
                  <a:txBody>
                    <a:bodyPr/>
                    <a:lstStyle/>
                    <a:p>
                      <a:r>
                        <a:rPr lang="en-ZA" sz="3000" dirty="0"/>
                        <a:t>406</a:t>
                      </a:r>
                    </a:p>
                  </a:txBody>
                  <a:tcPr/>
                </a:tc>
                <a:tc>
                  <a:txBody>
                    <a:bodyPr/>
                    <a:lstStyle/>
                    <a:p>
                      <a:r>
                        <a:rPr lang="en-ZA" sz="3000" dirty="0"/>
                        <a:t>392</a:t>
                      </a:r>
                    </a:p>
                  </a:txBody>
                  <a:tcPr/>
                </a:tc>
                <a:extLst>
                  <a:ext uri="{0D108BD9-81ED-4DB2-BD59-A6C34878D82A}">
                    <a16:rowId xmlns:a16="http://schemas.microsoft.com/office/drawing/2014/main" val="3061883339"/>
                  </a:ext>
                </a:extLst>
              </a:tr>
            </a:tbl>
          </a:graphicData>
        </a:graphic>
      </p:graphicFrame>
      <p:sp>
        <p:nvSpPr>
          <p:cNvPr id="3" name="TextBox 2">
            <a:extLst>
              <a:ext uri="{FF2B5EF4-FFF2-40B4-BE49-F238E27FC236}">
                <a16:creationId xmlns:a16="http://schemas.microsoft.com/office/drawing/2014/main" id="{D6B95FF0-38EC-44F9-872D-111FAE4CA2FF}"/>
              </a:ext>
            </a:extLst>
          </p:cNvPr>
          <p:cNvSpPr txBox="1"/>
          <p:nvPr/>
        </p:nvSpPr>
        <p:spPr>
          <a:xfrm>
            <a:off x="7918655" y="8125987"/>
            <a:ext cx="3414717" cy="400110"/>
          </a:xfrm>
          <a:prstGeom prst="rect">
            <a:avLst/>
          </a:prstGeom>
          <a:noFill/>
        </p:spPr>
        <p:txBody>
          <a:bodyPr wrap="none" rtlCol="0">
            <a:spAutoFit/>
          </a:bodyPr>
          <a:lstStyle/>
          <a:p>
            <a:r>
              <a:rPr lang="en-ZA" sz="2000" dirty="0"/>
              <a:t>Standard error about 0.9-1.0</a:t>
            </a:r>
          </a:p>
        </p:txBody>
      </p:sp>
      <p:pic>
        <p:nvPicPr>
          <p:cNvPr id="6" name="Graphic 5" descr="Cow outline">
            <a:extLst>
              <a:ext uri="{FF2B5EF4-FFF2-40B4-BE49-F238E27FC236}">
                <a16:creationId xmlns:a16="http://schemas.microsoft.com/office/drawing/2014/main" id="{FD8EE09B-E799-4815-92D4-66638E98819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24219" y="8639175"/>
            <a:ext cx="4298160" cy="4298160"/>
          </a:xfrm>
          <a:prstGeom prst="rect">
            <a:avLst/>
          </a:prstGeom>
        </p:spPr>
      </p:pic>
      <p:sp>
        <p:nvSpPr>
          <p:cNvPr id="8" name="TextBox 7">
            <a:extLst>
              <a:ext uri="{FF2B5EF4-FFF2-40B4-BE49-F238E27FC236}">
                <a16:creationId xmlns:a16="http://schemas.microsoft.com/office/drawing/2014/main" id="{3514C5D4-B5C4-4571-97F2-7FFD3022E5E0}"/>
              </a:ext>
            </a:extLst>
          </p:cNvPr>
          <p:cNvSpPr txBox="1"/>
          <p:nvPr/>
        </p:nvSpPr>
        <p:spPr>
          <a:xfrm>
            <a:off x="7913742" y="8465201"/>
            <a:ext cx="1853392" cy="400110"/>
          </a:xfrm>
          <a:prstGeom prst="rect">
            <a:avLst/>
          </a:prstGeom>
          <a:noFill/>
        </p:spPr>
        <p:txBody>
          <a:bodyPr wrap="none" rtlCol="0">
            <a:spAutoFit/>
          </a:bodyPr>
          <a:lstStyle/>
          <a:p>
            <a:r>
              <a:rPr lang="en-ZA" sz="2000" dirty="0"/>
              <a:t>Fire is triennial</a:t>
            </a:r>
          </a:p>
        </p:txBody>
      </p:sp>
    </p:spTree>
    <p:extLst>
      <p:ext uri="{BB962C8B-B14F-4D97-AF65-F5344CB8AC3E}">
        <p14:creationId xmlns:p14="http://schemas.microsoft.com/office/powerpoint/2010/main" val="334488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body" idx="2"/>
          </p:nvPr>
        </p:nvSpPr>
        <p:spPr>
          <a:xfrm>
            <a:off x="1778000" y="386615"/>
            <a:ext cx="20828000" cy="1587501"/>
          </a:xfrm>
          <a:prstGeom prst="rect">
            <a:avLst/>
          </a:prstGeom>
          <a:noFill/>
          <a:ln>
            <a:noFill/>
          </a:ln>
        </p:spPr>
        <p:txBody>
          <a:bodyPr spcFirstLastPara="1" wrap="square" lIns="50800" tIns="50800" rIns="50800" bIns="50800" anchor="b" anchorCtr="0">
            <a:normAutofit fontScale="92500" lnSpcReduction="20000"/>
          </a:bodyPr>
          <a:lstStyle/>
          <a:p>
            <a:pPr marL="0" lvl="0" indent="0" algn="ctr" rtl="0">
              <a:lnSpc>
                <a:spcPct val="100000"/>
              </a:lnSpc>
              <a:spcBef>
                <a:spcPts val="0"/>
              </a:spcBef>
              <a:spcAft>
                <a:spcPts val="0"/>
              </a:spcAft>
              <a:buClr>
                <a:srgbClr val="0096D5"/>
              </a:buClr>
              <a:buSzPts val="8000"/>
              <a:buFont typeface="Proxima Nova"/>
              <a:buNone/>
            </a:pPr>
            <a:r>
              <a:rPr lang="en-US" dirty="0"/>
              <a:t>SHEEP PRODUCTION (kg /animal) OVER 20 YRS </a:t>
            </a:r>
            <a:r>
              <a:rPr lang="en-US" sz="3850" dirty="0"/>
              <a:t>(SPACSYS, RCP 2.6)</a:t>
            </a:r>
            <a:endParaRPr sz="3850" dirty="0"/>
          </a:p>
        </p:txBody>
      </p:sp>
      <p:graphicFrame>
        <p:nvGraphicFramePr>
          <p:cNvPr id="2" name="Table 2">
            <a:extLst>
              <a:ext uri="{FF2B5EF4-FFF2-40B4-BE49-F238E27FC236}">
                <a16:creationId xmlns:a16="http://schemas.microsoft.com/office/drawing/2014/main" id="{C7B194CB-2507-4E0B-981A-F063A7B3587B}"/>
              </a:ext>
            </a:extLst>
          </p:cNvPr>
          <p:cNvGraphicFramePr>
            <a:graphicFrameLocks noGrp="1"/>
          </p:cNvGraphicFramePr>
          <p:nvPr>
            <p:extLst>
              <p:ext uri="{D42A27DB-BD31-4B8C-83A1-F6EECF244321}">
                <p14:modId xmlns:p14="http://schemas.microsoft.com/office/powerpoint/2010/main" val="2408043633"/>
              </p:ext>
            </p:extLst>
          </p:nvPr>
        </p:nvGraphicFramePr>
        <p:xfrm>
          <a:off x="3797300" y="3714750"/>
          <a:ext cx="16256000" cy="4298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189733092"/>
                    </a:ext>
                  </a:extLst>
                </a:gridCol>
                <a:gridCol w="4064000">
                  <a:extLst>
                    <a:ext uri="{9D8B030D-6E8A-4147-A177-3AD203B41FA5}">
                      <a16:colId xmlns:a16="http://schemas.microsoft.com/office/drawing/2014/main" val="2343043656"/>
                    </a:ext>
                  </a:extLst>
                </a:gridCol>
                <a:gridCol w="4064000">
                  <a:extLst>
                    <a:ext uri="{9D8B030D-6E8A-4147-A177-3AD203B41FA5}">
                      <a16:colId xmlns:a16="http://schemas.microsoft.com/office/drawing/2014/main" val="341264533"/>
                    </a:ext>
                  </a:extLst>
                </a:gridCol>
                <a:gridCol w="4064000">
                  <a:extLst>
                    <a:ext uri="{9D8B030D-6E8A-4147-A177-3AD203B41FA5}">
                      <a16:colId xmlns:a16="http://schemas.microsoft.com/office/drawing/2014/main" val="3630315598"/>
                    </a:ext>
                  </a:extLst>
                </a:gridCol>
              </a:tblGrid>
              <a:tr h="859632">
                <a:tc>
                  <a:txBody>
                    <a:bodyPr/>
                    <a:lstStyle/>
                    <a:p>
                      <a:endParaRPr lang="en-ZA" sz="3000"/>
                    </a:p>
                  </a:txBody>
                  <a:tcPr/>
                </a:tc>
                <a:tc gridSpan="3">
                  <a:txBody>
                    <a:bodyPr/>
                    <a:lstStyle/>
                    <a:p>
                      <a:r>
                        <a:rPr lang="en-ZA" sz="3000" b="1" dirty="0"/>
                        <a:t>STOCKING RATE</a:t>
                      </a:r>
                    </a:p>
                  </a:txBody>
                  <a:tcPr/>
                </a:tc>
                <a:tc hMerge="1">
                  <a:txBody>
                    <a:bodyPr/>
                    <a:lstStyle/>
                    <a:p>
                      <a:r>
                        <a:rPr lang="en-ZA" dirty="0"/>
                        <a:t>MEDIUM</a:t>
                      </a:r>
                    </a:p>
                  </a:txBody>
                  <a:tcPr/>
                </a:tc>
                <a:tc hMerge="1">
                  <a:txBody>
                    <a:bodyPr/>
                    <a:lstStyle/>
                    <a:p>
                      <a:r>
                        <a:rPr lang="en-ZA" dirty="0"/>
                        <a:t>HIGH </a:t>
                      </a:r>
                    </a:p>
                  </a:txBody>
                  <a:tcPr/>
                </a:tc>
                <a:extLst>
                  <a:ext uri="{0D108BD9-81ED-4DB2-BD59-A6C34878D82A}">
                    <a16:rowId xmlns:a16="http://schemas.microsoft.com/office/drawing/2014/main" val="3207051827"/>
                  </a:ext>
                </a:extLst>
              </a:tr>
              <a:tr h="859632">
                <a:tc>
                  <a:txBody>
                    <a:bodyPr/>
                    <a:lstStyle/>
                    <a:p>
                      <a:r>
                        <a:rPr lang="en-ZA" sz="3000" b="1" dirty="0"/>
                        <a:t>ROTATION</a:t>
                      </a:r>
                    </a:p>
                  </a:txBody>
                  <a:tcPr/>
                </a:tc>
                <a:tc>
                  <a:txBody>
                    <a:bodyPr/>
                    <a:lstStyle/>
                    <a:p>
                      <a:r>
                        <a:rPr lang="en-ZA" sz="3000" dirty="0"/>
                        <a:t>Low (0.25 LSU/ha)</a:t>
                      </a:r>
                    </a:p>
                  </a:txBody>
                  <a:tcPr/>
                </a:tc>
                <a:tc>
                  <a:txBody>
                    <a:bodyPr/>
                    <a:lstStyle/>
                    <a:p>
                      <a:r>
                        <a:rPr lang="en-ZA" sz="3000" dirty="0"/>
                        <a:t>Medium (0.75 LSU/ha)</a:t>
                      </a:r>
                    </a:p>
                  </a:txBody>
                  <a:tcPr/>
                </a:tc>
                <a:tc>
                  <a:txBody>
                    <a:bodyPr/>
                    <a:lstStyle/>
                    <a:p>
                      <a:r>
                        <a:rPr lang="en-ZA" sz="3000" dirty="0"/>
                        <a:t>High (1.47 LSU/ha)</a:t>
                      </a:r>
                    </a:p>
                  </a:txBody>
                  <a:tcPr/>
                </a:tc>
                <a:extLst>
                  <a:ext uri="{0D108BD9-81ED-4DB2-BD59-A6C34878D82A}">
                    <a16:rowId xmlns:a16="http://schemas.microsoft.com/office/drawing/2014/main" val="3270468912"/>
                  </a:ext>
                </a:extLst>
              </a:tr>
              <a:tr h="859632">
                <a:tc>
                  <a:txBody>
                    <a:bodyPr/>
                    <a:lstStyle/>
                    <a:p>
                      <a:r>
                        <a:rPr lang="en-ZA" sz="3000" dirty="0"/>
                        <a:t>None</a:t>
                      </a:r>
                    </a:p>
                  </a:txBody>
                  <a:tcPr/>
                </a:tc>
                <a:tc>
                  <a:txBody>
                    <a:bodyPr/>
                    <a:lstStyle/>
                    <a:p>
                      <a:r>
                        <a:rPr lang="en-ZA" sz="3000" dirty="0"/>
                        <a:t>66</a:t>
                      </a:r>
                    </a:p>
                  </a:txBody>
                  <a:tcPr/>
                </a:tc>
                <a:tc>
                  <a:txBody>
                    <a:bodyPr/>
                    <a:lstStyle/>
                    <a:p>
                      <a:r>
                        <a:rPr lang="en-ZA" sz="3000" dirty="0"/>
                        <a:t>60</a:t>
                      </a:r>
                    </a:p>
                  </a:txBody>
                  <a:tcPr/>
                </a:tc>
                <a:tc>
                  <a:txBody>
                    <a:bodyPr/>
                    <a:lstStyle/>
                    <a:p>
                      <a:r>
                        <a:rPr lang="en-ZA" sz="3000" dirty="0"/>
                        <a:t>55</a:t>
                      </a:r>
                    </a:p>
                  </a:txBody>
                  <a:tcPr/>
                </a:tc>
                <a:extLst>
                  <a:ext uri="{0D108BD9-81ED-4DB2-BD59-A6C34878D82A}">
                    <a16:rowId xmlns:a16="http://schemas.microsoft.com/office/drawing/2014/main" val="1751386594"/>
                  </a:ext>
                </a:extLst>
              </a:tr>
              <a:tr h="859632">
                <a:tc>
                  <a:txBody>
                    <a:bodyPr/>
                    <a:lstStyle/>
                    <a:p>
                      <a:r>
                        <a:rPr lang="en-ZA" sz="3000" dirty="0"/>
                        <a:t>Annual</a:t>
                      </a:r>
                    </a:p>
                  </a:txBody>
                  <a:tcPr/>
                </a:tc>
                <a:tc>
                  <a:txBody>
                    <a:bodyPr/>
                    <a:lstStyle/>
                    <a:p>
                      <a:r>
                        <a:rPr lang="en-ZA" sz="3000" dirty="0"/>
                        <a:t>64</a:t>
                      </a:r>
                    </a:p>
                  </a:txBody>
                  <a:tcPr/>
                </a:tc>
                <a:tc>
                  <a:txBody>
                    <a:bodyPr/>
                    <a:lstStyle/>
                    <a:p>
                      <a:r>
                        <a:rPr lang="en-ZA" sz="3000" dirty="0"/>
                        <a:t>59</a:t>
                      </a:r>
                    </a:p>
                  </a:txBody>
                  <a:tcPr/>
                </a:tc>
                <a:tc>
                  <a:txBody>
                    <a:bodyPr/>
                    <a:lstStyle/>
                    <a:p>
                      <a:r>
                        <a:rPr lang="en-ZA" sz="3000" dirty="0"/>
                        <a:t>55</a:t>
                      </a:r>
                    </a:p>
                  </a:txBody>
                  <a:tcPr/>
                </a:tc>
                <a:extLst>
                  <a:ext uri="{0D108BD9-81ED-4DB2-BD59-A6C34878D82A}">
                    <a16:rowId xmlns:a16="http://schemas.microsoft.com/office/drawing/2014/main" val="1959572636"/>
                  </a:ext>
                </a:extLst>
              </a:tr>
              <a:tr h="859632">
                <a:tc>
                  <a:txBody>
                    <a:bodyPr/>
                    <a:lstStyle/>
                    <a:p>
                      <a:r>
                        <a:rPr lang="en-ZA" sz="3000" dirty="0"/>
                        <a:t>Quarterly</a:t>
                      </a:r>
                    </a:p>
                  </a:txBody>
                  <a:tcPr/>
                </a:tc>
                <a:tc>
                  <a:txBody>
                    <a:bodyPr/>
                    <a:lstStyle/>
                    <a:p>
                      <a:r>
                        <a:rPr lang="en-ZA" sz="3000" dirty="0">
                          <a:highlight>
                            <a:srgbClr val="FFFF00"/>
                          </a:highlight>
                        </a:rPr>
                        <a:t>69</a:t>
                      </a:r>
                    </a:p>
                  </a:txBody>
                  <a:tcPr/>
                </a:tc>
                <a:tc>
                  <a:txBody>
                    <a:bodyPr/>
                    <a:lstStyle/>
                    <a:p>
                      <a:r>
                        <a:rPr lang="en-ZA" sz="3000" dirty="0"/>
                        <a:t>65</a:t>
                      </a:r>
                    </a:p>
                  </a:txBody>
                  <a:tcPr/>
                </a:tc>
                <a:tc>
                  <a:txBody>
                    <a:bodyPr/>
                    <a:lstStyle/>
                    <a:p>
                      <a:r>
                        <a:rPr lang="en-ZA" sz="3000" dirty="0"/>
                        <a:t>62</a:t>
                      </a:r>
                    </a:p>
                  </a:txBody>
                  <a:tcPr/>
                </a:tc>
                <a:extLst>
                  <a:ext uri="{0D108BD9-81ED-4DB2-BD59-A6C34878D82A}">
                    <a16:rowId xmlns:a16="http://schemas.microsoft.com/office/drawing/2014/main" val="3061883339"/>
                  </a:ext>
                </a:extLst>
              </a:tr>
            </a:tbl>
          </a:graphicData>
        </a:graphic>
      </p:graphicFrame>
      <p:sp>
        <p:nvSpPr>
          <p:cNvPr id="3" name="TextBox 2">
            <a:extLst>
              <a:ext uri="{FF2B5EF4-FFF2-40B4-BE49-F238E27FC236}">
                <a16:creationId xmlns:a16="http://schemas.microsoft.com/office/drawing/2014/main" id="{D6B95FF0-38EC-44F9-872D-111FAE4CA2FF}"/>
              </a:ext>
            </a:extLst>
          </p:cNvPr>
          <p:cNvSpPr txBox="1"/>
          <p:nvPr/>
        </p:nvSpPr>
        <p:spPr>
          <a:xfrm>
            <a:off x="7849896" y="8098401"/>
            <a:ext cx="3613490" cy="400110"/>
          </a:xfrm>
          <a:prstGeom prst="rect">
            <a:avLst/>
          </a:prstGeom>
          <a:noFill/>
        </p:spPr>
        <p:txBody>
          <a:bodyPr wrap="none" rtlCol="0">
            <a:spAutoFit/>
          </a:bodyPr>
          <a:lstStyle/>
          <a:p>
            <a:r>
              <a:rPr lang="en-ZA" sz="2000" dirty="0"/>
              <a:t>Standard error about 0.2 – 0.3</a:t>
            </a:r>
          </a:p>
        </p:txBody>
      </p:sp>
      <p:pic>
        <p:nvPicPr>
          <p:cNvPr id="5" name="Graphic 4" descr="Sheep outline">
            <a:extLst>
              <a:ext uri="{FF2B5EF4-FFF2-40B4-BE49-F238E27FC236}">
                <a16:creationId xmlns:a16="http://schemas.microsoft.com/office/drawing/2014/main" id="{61C2B53D-AAEA-41C7-ABA5-F131D0F58B0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56641" y="8839230"/>
            <a:ext cx="4144297" cy="4144297"/>
          </a:xfrm>
          <a:prstGeom prst="rect">
            <a:avLst/>
          </a:prstGeom>
        </p:spPr>
      </p:pic>
      <p:sp>
        <p:nvSpPr>
          <p:cNvPr id="9" name="TextBox 8">
            <a:extLst>
              <a:ext uri="{FF2B5EF4-FFF2-40B4-BE49-F238E27FC236}">
                <a16:creationId xmlns:a16="http://schemas.microsoft.com/office/drawing/2014/main" id="{D3588060-B030-4730-8CA4-0730BADBE176}"/>
              </a:ext>
            </a:extLst>
          </p:cNvPr>
          <p:cNvSpPr txBox="1"/>
          <p:nvPr/>
        </p:nvSpPr>
        <p:spPr>
          <a:xfrm>
            <a:off x="7913742" y="8465201"/>
            <a:ext cx="1853392" cy="400110"/>
          </a:xfrm>
          <a:prstGeom prst="rect">
            <a:avLst/>
          </a:prstGeom>
          <a:noFill/>
        </p:spPr>
        <p:txBody>
          <a:bodyPr wrap="none" rtlCol="0">
            <a:spAutoFit/>
          </a:bodyPr>
          <a:lstStyle/>
          <a:p>
            <a:r>
              <a:rPr lang="en-ZA" sz="2000" dirty="0"/>
              <a:t>Fire is triennial</a:t>
            </a:r>
          </a:p>
        </p:txBody>
      </p:sp>
    </p:spTree>
    <p:extLst>
      <p:ext uri="{BB962C8B-B14F-4D97-AF65-F5344CB8AC3E}">
        <p14:creationId xmlns:p14="http://schemas.microsoft.com/office/powerpoint/2010/main" val="52163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114a2a1d945_0_45"/>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629850" y="0"/>
            <a:ext cx="26013851" cy="13716000"/>
          </a:xfrm>
          <a:prstGeom prst="rect">
            <a:avLst/>
          </a:prstGeom>
          <a:noFill/>
          <a:ln>
            <a:noFill/>
          </a:ln>
        </p:spPr>
      </p:pic>
      <p:sp>
        <p:nvSpPr>
          <p:cNvPr id="147" name="Google Shape;147;g114a2a1d945_0_45"/>
          <p:cNvSpPr txBox="1">
            <a:spLocks noGrp="1"/>
          </p:cNvSpPr>
          <p:nvPr>
            <p:ph type="body" idx="2"/>
          </p:nvPr>
        </p:nvSpPr>
        <p:spPr>
          <a:xfrm>
            <a:off x="1778000" y="386615"/>
            <a:ext cx="20828100" cy="1587600"/>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dirty="0"/>
              <a:t>ANIMAL PRODUCTION</a:t>
            </a:r>
            <a:endParaRPr sz="3850" dirty="0"/>
          </a:p>
        </p:txBody>
      </p:sp>
      <p:sp>
        <p:nvSpPr>
          <p:cNvPr id="148" name="Google Shape;148;g114a2a1d945_0_45"/>
          <p:cNvSpPr txBox="1"/>
          <p:nvPr/>
        </p:nvSpPr>
        <p:spPr>
          <a:xfrm>
            <a:off x="786581" y="5314428"/>
            <a:ext cx="21358311" cy="2954625"/>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chemeClr val="lt1"/>
              </a:buClr>
              <a:buSzPts val="6000"/>
              <a:buFont typeface="Proxima Nova"/>
              <a:buChar char="●"/>
            </a:pPr>
            <a:r>
              <a:rPr lang="en-US" sz="6000" dirty="0">
                <a:solidFill>
                  <a:schemeClr val="lt1"/>
                </a:solidFill>
                <a:latin typeface="Proxima Nova"/>
                <a:ea typeface="Proxima Nova"/>
                <a:cs typeface="Proxima Nova"/>
                <a:sym typeface="Proxima Nova"/>
              </a:rPr>
              <a:t>High stocking rates decrease sheep and cattle weight gain</a:t>
            </a:r>
          </a:p>
          <a:p>
            <a:pPr marL="457200" marR="0" lvl="0" indent="-457200" algn="l" rtl="0">
              <a:lnSpc>
                <a:spcPct val="100000"/>
              </a:lnSpc>
              <a:spcBef>
                <a:spcPts val="0"/>
              </a:spcBef>
              <a:spcAft>
                <a:spcPts val="0"/>
              </a:spcAft>
              <a:buClr>
                <a:schemeClr val="lt1"/>
              </a:buClr>
              <a:buSzPts val="6000"/>
              <a:buFont typeface="Proxima Nova"/>
              <a:buChar char="●"/>
            </a:pPr>
            <a:r>
              <a:rPr lang="en-US" sz="6000" dirty="0">
                <a:solidFill>
                  <a:schemeClr val="lt1"/>
                </a:solidFill>
                <a:latin typeface="Proxima Nova"/>
                <a:ea typeface="Proxima Nova"/>
                <a:cs typeface="Proxima Nova"/>
                <a:sym typeface="Proxima Nova"/>
              </a:rPr>
              <a:t>Rotation (annual but especially quarterly) increases gain</a:t>
            </a:r>
          </a:p>
          <a:p>
            <a:pPr marL="457200" marR="0" lvl="0" indent="-457200" algn="l" rtl="0">
              <a:lnSpc>
                <a:spcPct val="100000"/>
              </a:lnSpc>
              <a:spcBef>
                <a:spcPts val="0"/>
              </a:spcBef>
              <a:spcAft>
                <a:spcPts val="0"/>
              </a:spcAft>
              <a:buClr>
                <a:schemeClr val="lt1"/>
              </a:buClr>
              <a:buSzPts val="6000"/>
              <a:buFont typeface="Proxima Nova"/>
              <a:buChar char="●"/>
            </a:pPr>
            <a:r>
              <a:rPr lang="en-US" sz="6000" dirty="0">
                <a:solidFill>
                  <a:schemeClr val="lt1"/>
                </a:solidFill>
                <a:latin typeface="Proxima Nova"/>
                <a:ea typeface="Proxima Nova"/>
                <a:cs typeface="Proxima Nova"/>
                <a:sym typeface="Proxima Nova"/>
              </a:rPr>
              <a:t>Rotation allows </a:t>
            </a:r>
            <a:r>
              <a:rPr lang="en-US" sz="6000" b="0" i="0" u="none" strike="noStrike" cap="none" dirty="0">
                <a:solidFill>
                  <a:schemeClr val="lt1"/>
                </a:solidFill>
                <a:latin typeface="Proxima Nova"/>
                <a:ea typeface="Proxima Nova"/>
                <a:cs typeface="Proxima Nova"/>
                <a:sym typeface="Proxima Nova"/>
              </a:rPr>
              <a:t>for sufficient winter forage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13e117d485_0_16"/>
          <p:cNvSpPr txBox="1">
            <a:spLocks noGrp="1"/>
          </p:cNvSpPr>
          <p:nvPr>
            <p:ph type="body" idx="2"/>
          </p:nvPr>
        </p:nvSpPr>
        <p:spPr>
          <a:xfrm>
            <a:off x="1778000" y="442599"/>
            <a:ext cx="20828100" cy="1587600"/>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a:t>SOIL CARBON IN FUTURE CLIMATE </a:t>
            </a:r>
            <a:r>
              <a:rPr lang="en-US" sz="3000"/>
              <a:t>(DAYCENT, RCP 2.6)</a:t>
            </a:r>
            <a:endParaRPr sz="3000"/>
          </a:p>
        </p:txBody>
      </p:sp>
      <p:pic>
        <p:nvPicPr>
          <p:cNvPr id="162" name="Google Shape;162;g113e117d485_0_16"/>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466875" y="3246900"/>
            <a:ext cx="23660073" cy="8872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body" idx="1"/>
          </p:nvPr>
        </p:nvSpPr>
        <p:spPr>
          <a:xfrm>
            <a:off x="1085850" y="3566575"/>
            <a:ext cx="7816200" cy="8701500"/>
          </a:xfrm>
          <a:prstGeom prst="rect">
            <a:avLst/>
          </a:prstGeom>
          <a:noFill/>
          <a:ln>
            <a:noFill/>
          </a:ln>
        </p:spPr>
        <p:txBody>
          <a:bodyPr spcFirstLastPara="1" wrap="square" lIns="50800" tIns="50800" rIns="50800" bIns="50800" anchor="t" anchorCtr="0">
            <a:noAutofit/>
          </a:bodyPr>
          <a:lstStyle/>
          <a:p>
            <a:pPr marL="561729" lvl="0" indent="-557284" algn="l" rtl="0">
              <a:lnSpc>
                <a:spcPct val="100000"/>
              </a:lnSpc>
              <a:spcBef>
                <a:spcPts val="0"/>
              </a:spcBef>
              <a:spcAft>
                <a:spcPts val="0"/>
              </a:spcAft>
              <a:buClr>
                <a:srgbClr val="333333"/>
              </a:buClr>
              <a:buSzPts val="4000"/>
              <a:buFont typeface="Proxima Nova"/>
              <a:buChar char="•"/>
            </a:pPr>
            <a:r>
              <a:rPr lang="en-US" sz="3800" i="0" u="none" strike="noStrike" cap="none" dirty="0">
                <a:solidFill>
                  <a:srgbClr val="333333"/>
                </a:solidFill>
                <a:latin typeface="Proxima Nova"/>
                <a:ea typeface="Proxima Nova"/>
                <a:cs typeface="Proxima Nova"/>
                <a:sym typeface="Proxima Nova"/>
              </a:rPr>
              <a:t>Grasslands provide ecosystem services and livelihoods</a:t>
            </a:r>
            <a:endParaRPr sz="3800" i="0" u="none" strike="noStrike" cap="none" dirty="0">
              <a:solidFill>
                <a:srgbClr val="333333"/>
              </a:solidFill>
              <a:latin typeface="Proxima Nova"/>
              <a:ea typeface="Proxima Nova"/>
              <a:cs typeface="Proxima Nova"/>
              <a:sym typeface="Proxima Nova"/>
            </a:endParaRPr>
          </a:p>
          <a:p>
            <a:pPr marL="561729" lvl="0" indent="0" algn="l" rtl="0">
              <a:lnSpc>
                <a:spcPct val="100000"/>
              </a:lnSpc>
              <a:spcBef>
                <a:spcPts val="0"/>
              </a:spcBef>
              <a:spcAft>
                <a:spcPts val="0"/>
              </a:spcAft>
              <a:buSzPts val="1350"/>
              <a:buNone/>
            </a:pPr>
            <a:endParaRPr sz="3800" dirty="0">
              <a:solidFill>
                <a:srgbClr val="333333"/>
              </a:solidFill>
              <a:latin typeface="Proxima Nova"/>
              <a:ea typeface="Proxima Nova"/>
              <a:cs typeface="Proxima Nova"/>
              <a:sym typeface="Proxima Nova"/>
            </a:endParaRPr>
          </a:p>
          <a:p>
            <a:pPr marL="561729" lvl="0" indent="-557284" algn="l" rtl="0">
              <a:lnSpc>
                <a:spcPct val="100000"/>
              </a:lnSpc>
              <a:spcBef>
                <a:spcPts val="0"/>
              </a:spcBef>
              <a:spcAft>
                <a:spcPts val="0"/>
              </a:spcAft>
              <a:buClr>
                <a:srgbClr val="333333"/>
              </a:buClr>
              <a:buSzPts val="4000"/>
              <a:buFont typeface="Proxima Nova"/>
              <a:buChar char="•"/>
            </a:pPr>
            <a:r>
              <a:rPr lang="en-US" sz="3800" dirty="0">
                <a:solidFill>
                  <a:srgbClr val="333333"/>
                </a:solidFill>
                <a:latin typeface="Proxima Nova"/>
                <a:ea typeface="Proxima Nova"/>
                <a:cs typeface="Proxima Nova"/>
                <a:sym typeface="Proxima Nova"/>
              </a:rPr>
              <a:t>T</a:t>
            </a:r>
            <a:r>
              <a:rPr lang="en-US" sz="3800" i="0" u="none" strike="noStrike" cap="none" dirty="0">
                <a:solidFill>
                  <a:srgbClr val="333333"/>
                </a:solidFill>
                <a:latin typeface="Proxima Nova"/>
                <a:ea typeface="Proxima Nova"/>
                <a:cs typeface="Proxima Nova"/>
                <a:sym typeface="Proxima Nova"/>
              </a:rPr>
              <a:t>hreatened by unplanned grazing and fire, erosion, invasive plants, climate change</a:t>
            </a:r>
            <a:endParaRPr sz="3800" dirty="0">
              <a:solidFill>
                <a:srgbClr val="333333"/>
              </a:solidFill>
              <a:latin typeface="Proxima Nova"/>
              <a:ea typeface="Proxima Nova"/>
              <a:cs typeface="Proxima Nova"/>
              <a:sym typeface="Proxima Nova"/>
            </a:endParaRPr>
          </a:p>
          <a:p>
            <a:pPr marL="561729" lvl="0" indent="0" algn="l" rtl="0">
              <a:lnSpc>
                <a:spcPct val="100000"/>
              </a:lnSpc>
              <a:spcBef>
                <a:spcPts val="0"/>
              </a:spcBef>
              <a:spcAft>
                <a:spcPts val="0"/>
              </a:spcAft>
              <a:buSzPts val="1350"/>
              <a:buNone/>
            </a:pPr>
            <a:endParaRPr sz="3800" dirty="0">
              <a:solidFill>
                <a:srgbClr val="333333"/>
              </a:solidFill>
              <a:latin typeface="Proxima Nova"/>
              <a:ea typeface="Proxima Nova"/>
              <a:cs typeface="Proxima Nova"/>
              <a:sym typeface="Proxima Nova"/>
            </a:endParaRPr>
          </a:p>
          <a:p>
            <a:pPr marL="561729" lvl="0" indent="-557284" algn="l" rtl="0">
              <a:lnSpc>
                <a:spcPct val="100000"/>
              </a:lnSpc>
              <a:spcBef>
                <a:spcPts val="0"/>
              </a:spcBef>
              <a:spcAft>
                <a:spcPts val="0"/>
              </a:spcAft>
              <a:buClr>
                <a:srgbClr val="333333"/>
              </a:buClr>
              <a:buSzPts val="4000"/>
              <a:buFont typeface="Proxima Nova"/>
              <a:buChar char="•"/>
            </a:pPr>
            <a:r>
              <a:rPr lang="en-US" sz="3800" dirty="0">
                <a:solidFill>
                  <a:srgbClr val="333333"/>
                </a:solidFill>
                <a:latin typeface="Proxima Nova"/>
                <a:ea typeface="Proxima Nova"/>
                <a:cs typeface="Proxima Nova"/>
                <a:sym typeface="Proxima Nova"/>
              </a:rPr>
              <a:t>Can planning grazing and planned fire increase grass cover (and livestock weight gain)? </a:t>
            </a:r>
          </a:p>
          <a:p>
            <a:pPr marL="561729" lvl="0" indent="-557284" algn="l" rtl="0">
              <a:lnSpc>
                <a:spcPct val="100000"/>
              </a:lnSpc>
              <a:spcBef>
                <a:spcPts val="0"/>
              </a:spcBef>
              <a:spcAft>
                <a:spcPts val="0"/>
              </a:spcAft>
              <a:buClr>
                <a:srgbClr val="333333"/>
              </a:buClr>
              <a:buSzPts val="4000"/>
              <a:buFont typeface="Proxima Nova"/>
              <a:buChar char="•"/>
            </a:pPr>
            <a:endParaRPr lang="en-US" sz="3800" dirty="0">
              <a:solidFill>
                <a:srgbClr val="333333"/>
              </a:solidFill>
              <a:latin typeface="Proxima Nova"/>
              <a:ea typeface="Proxima Nova"/>
              <a:cs typeface="Proxima Nova"/>
              <a:sym typeface="Proxima Nova"/>
            </a:endParaRPr>
          </a:p>
          <a:p>
            <a:pPr marL="561729" lvl="0" indent="-557284" algn="l" rtl="0">
              <a:lnSpc>
                <a:spcPct val="100000"/>
              </a:lnSpc>
              <a:spcBef>
                <a:spcPts val="0"/>
              </a:spcBef>
              <a:spcAft>
                <a:spcPts val="0"/>
              </a:spcAft>
              <a:buClr>
                <a:srgbClr val="333333"/>
              </a:buClr>
              <a:buSzPts val="4000"/>
              <a:buFont typeface="Proxima Nova"/>
              <a:buChar char="•"/>
            </a:pPr>
            <a:r>
              <a:rPr lang="en-US" sz="3800" dirty="0">
                <a:solidFill>
                  <a:srgbClr val="333333"/>
                </a:solidFill>
                <a:latin typeface="Proxima Nova"/>
                <a:ea typeface="Proxima Nova"/>
                <a:cs typeface="Proxima Nova"/>
                <a:sym typeface="Proxima Nova"/>
              </a:rPr>
              <a:t>More grass roots means more soil carbon and this could earn communities carbon credits (income)</a:t>
            </a:r>
            <a:endParaRPr sz="3800" dirty="0">
              <a:solidFill>
                <a:srgbClr val="333333"/>
              </a:solidFill>
              <a:latin typeface="Proxima Nova"/>
              <a:ea typeface="Proxima Nova"/>
              <a:cs typeface="Proxima Nova"/>
              <a:sym typeface="Proxima Nova"/>
            </a:endParaRPr>
          </a:p>
        </p:txBody>
      </p:sp>
      <p:sp>
        <p:nvSpPr>
          <p:cNvPr id="55" name="Google Shape;55;p2"/>
          <p:cNvSpPr txBox="1">
            <a:spLocks noGrp="1"/>
          </p:cNvSpPr>
          <p:nvPr>
            <p:ph type="body" idx="2"/>
          </p:nvPr>
        </p:nvSpPr>
        <p:spPr>
          <a:xfrm>
            <a:off x="1778000" y="1468966"/>
            <a:ext cx="20828000" cy="1587501"/>
          </a:xfrm>
          <a:prstGeom prst="rect">
            <a:avLst/>
          </a:prstGeom>
          <a:noFill/>
          <a:ln>
            <a:noFill/>
          </a:ln>
        </p:spPr>
        <p:txBody>
          <a:bodyPr spcFirstLastPara="1" wrap="square" lIns="50800" tIns="50800" rIns="50800" bIns="50800" anchor="b" anchorCtr="0">
            <a:normAutofit fontScale="77500" lnSpcReduction="20000"/>
          </a:bodyPr>
          <a:lstStyle/>
          <a:p>
            <a:pPr marL="0" lvl="0" indent="0" algn="ctr" rtl="0">
              <a:lnSpc>
                <a:spcPct val="100000"/>
              </a:lnSpc>
              <a:spcBef>
                <a:spcPts val="0"/>
              </a:spcBef>
              <a:spcAft>
                <a:spcPts val="0"/>
              </a:spcAft>
              <a:buClr>
                <a:srgbClr val="0096D5"/>
              </a:buClr>
              <a:buSzPct val="100000"/>
              <a:buFont typeface="Proxima Nova"/>
              <a:buNone/>
            </a:pPr>
            <a:r>
              <a:rPr lang="en-US"/>
              <a:t>COMMUNAL GRASSLANDS VALUABLE BUT THREATENED</a:t>
            </a:r>
            <a:endParaRPr/>
          </a:p>
        </p:txBody>
      </p:sp>
      <p:pic>
        <p:nvPicPr>
          <p:cNvPr id="56" name="Google Shape;56;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84274" y="3566575"/>
            <a:ext cx="13913876" cy="92578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body" idx="2"/>
          </p:nvPr>
        </p:nvSpPr>
        <p:spPr>
          <a:xfrm>
            <a:off x="1778000" y="1468966"/>
            <a:ext cx="20828000" cy="1587501"/>
          </a:xfrm>
          <a:prstGeom prst="rect">
            <a:avLst/>
          </a:prstGeom>
          <a:noFill/>
          <a:ln>
            <a:noFill/>
          </a:ln>
        </p:spPr>
        <p:txBody>
          <a:bodyPr spcFirstLastPara="1" wrap="square" lIns="50800" tIns="50800" rIns="50800" bIns="50800" anchor="b" anchorCtr="0">
            <a:normAutofit fontScale="77500" lnSpcReduction="20000"/>
          </a:bodyPr>
          <a:lstStyle/>
          <a:p>
            <a:pPr marL="0" lvl="0" indent="0" algn="ctr" rtl="0">
              <a:lnSpc>
                <a:spcPct val="100000"/>
              </a:lnSpc>
              <a:spcBef>
                <a:spcPts val="0"/>
              </a:spcBef>
              <a:spcAft>
                <a:spcPts val="0"/>
              </a:spcAft>
              <a:buClr>
                <a:srgbClr val="0096D5"/>
              </a:buClr>
              <a:buSzPts val="16533"/>
              <a:buFont typeface="Proxima Nova"/>
              <a:buNone/>
            </a:pPr>
            <a:r>
              <a:rPr lang="en-US"/>
              <a:t>EFFECT OF WATTLE ON GRASS, CARBON, SOIL WATER </a:t>
            </a:r>
            <a:r>
              <a:rPr lang="en-US" sz="3000"/>
              <a:t>(SPACSYS)</a:t>
            </a:r>
            <a:endParaRPr sz="3000"/>
          </a:p>
        </p:txBody>
      </p:sp>
      <p:sp>
        <p:nvSpPr>
          <p:cNvPr id="190" name="Google Shape;190;p12"/>
          <p:cNvSpPr txBox="1"/>
          <p:nvPr/>
        </p:nvSpPr>
        <p:spPr>
          <a:xfrm>
            <a:off x="19187603" y="4630903"/>
            <a:ext cx="456601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Proxima Nova"/>
              <a:buNone/>
            </a:pPr>
            <a:r>
              <a:rPr lang="en-US" sz="2400" b="0" i="0" u="none" strike="noStrike" cap="none">
                <a:solidFill>
                  <a:srgbClr val="000000"/>
                </a:solidFill>
                <a:latin typeface="Proxima Nova"/>
                <a:ea typeface="Proxima Nova"/>
                <a:cs typeface="Proxima Nova"/>
                <a:sym typeface="Proxima Nova"/>
              </a:rPr>
              <a:t>RCP8.5: High emissions global warming climate scenario (BAU)</a:t>
            </a:r>
            <a:endParaRPr sz="2400" b="0" i="0" u="none" strike="noStrike" cap="none">
              <a:solidFill>
                <a:srgbClr val="000000"/>
              </a:solidFill>
              <a:latin typeface="Proxima Nova"/>
              <a:ea typeface="Proxima Nova"/>
              <a:cs typeface="Proxima Nova"/>
              <a:sym typeface="Proxima Nova"/>
            </a:endParaRPr>
          </a:p>
        </p:txBody>
      </p:sp>
      <p:sp>
        <p:nvSpPr>
          <p:cNvPr id="191" name="Google Shape;191;p12"/>
          <p:cNvSpPr/>
          <p:nvPr/>
        </p:nvSpPr>
        <p:spPr>
          <a:xfrm>
            <a:off x="2705100" y="11468100"/>
            <a:ext cx="876300" cy="476250"/>
          </a:xfrm>
          <a:prstGeom prst="rect">
            <a:avLst/>
          </a:prstGeom>
          <a:solidFill>
            <a:schemeClr val="lt1"/>
          </a:solidFill>
          <a:ln w="12700" cap="flat" cmpd="sng">
            <a:solidFill>
              <a:schemeClr val="lt1"/>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FFFFFF"/>
              </a:solidFill>
              <a:latin typeface="Helvetica Neue Light"/>
              <a:ea typeface="Helvetica Neue Light"/>
              <a:cs typeface="Helvetica Neue Light"/>
              <a:sym typeface="Helvetica Neue Light"/>
            </a:endParaRPr>
          </a:p>
        </p:txBody>
      </p:sp>
      <p:sp>
        <p:nvSpPr>
          <p:cNvPr id="192" name="Google Shape;192;p12"/>
          <p:cNvSpPr/>
          <p:nvPr/>
        </p:nvSpPr>
        <p:spPr>
          <a:xfrm>
            <a:off x="8896350" y="11468100"/>
            <a:ext cx="876300" cy="476250"/>
          </a:xfrm>
          <a:prstGeom prst="rect">
            <a:avLst/>
          </a:prstGeom>
          <a:solidFill>
            <a:schemeClr val="lt1"/>
          </a:solidFill>
          <a:ln w="12700" cap="flat" cmpd="sng">
            <a:solidFill>
              <a:schemeClr val="lt1"/>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FFFFFF"/>
              </a:solidFill>
              <a:latin typeface="Helvetica Neue Light"/>
              <a:ea typeface="Helvetica Neue Light"/>
              <a:cs typeface="Helvetica Neue Light"/>
              <a:sym typeface="Helvetica Neue Light"/>
            </a:endParaRPr>
          </a:p>
        </p:txBody>
      </p:sp>
      <p:sp>
        <p:nvSpPr>
          <p:cNvPr id="193" name="Google Shape;193;p12"/>
          <p:cNvSpPr/>
          <p:nvPr/>
        </p:nvSpPr>
        <p:spPr>
          <a:xfrm>
            <a:off x="14649450" y="11382375"/>
            <a:ext cx="876300" cy="476250"/>
          </a:xfrm>
          <a:prstGeom prst="rect">
            <a:avLst/>
          </a:prstGeom>
          <a:solidFill>
            <a:schemeClr val="lt1"/>
          </a:solidFill>
          <a:ln w="12700" cap="flat" cmpd="sng">
            <a:solidFill>
              <a:schemeClr val="lt1"/>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200"/>
              <a:buFont typeface="Helvetica Neue Light"/>
              <a:buNone/>
            </a:pPr>
            <a:endParaRPr sz="3200" b="0" i="0" u="none" strike="noStrike" cap="none">
              <a:solidFill>
                <a:srgbClr val="FFFFFF"/>
              </a:solidFill>
              <a:latin typeface="Helvetica Neue Light"/>
              <a:ea typeface="Helvetica Neue Light"/>
              <a:cs typeface="Helvetica Neue Light"/>
              <a:sym typeface="Helvetica Neue Light"/>
            </a:endParaRPr>
          </a:p>
        </p:txBody>
      </p:sp>
      <p:sp>
        <p:nvSpPr>
          <p:cNvPr id="194" name="Google Shape;194;p12"/>
          <p:cNvSpPr txBox="1"/>
          <p:nvPr/>
        </p:nvSpPr>
        <p:spPr>
          <a:xfrm>
            <a:off x="19187602" y="3429116"/>
            <a:ext cx="437496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Proxima Nova"/>
              <a:buNone/>
            </a:pPr>
            <a:r>
              <a:rPr lang="en-US" sz="2400" b="0" i="0" u="none" strike="noStrike" cap="none">
                <a:solidFill>
                  <a:srgbClr val="000000"/>
                </a:solidFill>
                <a:latin typeface="Proxima Nova"/>
                <a:ea typeface="Proxima Nova"/>
                <a:cs typeface="Proxima Nova"/>
                <a:sym typeface="Proxima Nova"/>
              </a:rPr>
              <a:t>2-camp, moderate grazing, fire every 3 years in mid May</a:t>
            </a:r>
            <a:endParaRPr sz="2400" b="0" i="0" u="none" strike="noStrike" cap="none">
              <a:solidFill>
                <a:srgbClr val="000000"/>
              </a:solidFill>
              <a:latin typeface="Proxima Nova"/>
              <a:ea typeface="Proxima Nova"/>
              <a:cs typeface="Proxima Nova"/>
              <a:sym typeface="Proxima Nova"/>
            </a:endParaRPr>
          </a:p>
        </p:txBody>
      </p:sp>
      <p:pic>
        <p:nvPicPr>
          <p:cNvPr id="195" name="Google Shape;195;p12" descr="Chart, scatter char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1435" y="3056466"/>
            <a:ext cx="18386323" cy="9190567"/>
          </a:xfrm>
          <a:prstGeom prst="rect">
            <a:avLst/>
          </a:prstGeom>
          <a:noFill/>
          <a:ln>
            <a:noFill/>
          </a:ln>
        </p:spPr>
      </p:pic>
      <p:sp>
        <p:nvSpPr>
          <p:cNvPr id="196" name="Google Shape;196;p12"/>
          <p:cNvSpPr txBox="1"/>
          <p:nvPr/>
        </p:nvSpPr>
        <p:spPr>
          <a:xfrm>
            <a:off x="19207758" y="5926759"/>
            <a:ext cx="3553690"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Proxima Nova"/>
              <a:buNone/>
            </a:pPr>
            <a:r>
              <a:rPr lang="en-US" sz="1800" b="0" i="0" u="none" strike="noStrike" cap="none">
                <a:solidFill>
                  <a:srgbClr val="000000"/>
                </a:solidFill>
                <a:latin typeface="Proxima Nova"/>
                <a:ea typeface="Proxima Nova"/>
                <a:cs typeface="Proxima Nova"/>
                <a:sym typeface="Proxima Nova"/>
              </a:rPr>
              <a:t>Empirical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Proxima Nova"/>
              <a:buNone/>
            </a:pPr>
            <a:r>
              <a:rPr lang="en-US" sz="1800" b="0" i="0" u="none" strike="noStrike" cap="none">
                <a:solidFill>
                  <a:srgbClr val="000000"/>
                </a:solidFill>
                <a:latin typeface="Proxima Nova"/>
                <a:ea typeface="Proxima Nova"/>
                <a:cs typeface="Proxima Nova"/>
                <a:sym typeface="Proxima Nova"/>
              </a:rPr>
              <a:t>Biomass: Gwate et al. (2016) </a:t>
            </a:r>
            <a:r>
              <a:rPr lang="en-US" sz="1800" b="0" i="0" u="sng" strike="noStrike" cap="none">
                <a:solidFill>
                  <a:srgbClr val="000000"/>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https://doi.org/10.2989/10220119.2016.1271013</a:t>
            </a:r>
            <a:endParaRPr sz="18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Proxima Nova"/>
              <a:buNone/>
            </a:pPr>
            <a:r>
              <a:rPr lang="en-US" sz="1800" b="0" i="0" u="none" strike="noStrike" cap="none">
                <a:solidFill>
                  <a:srgbClr val="000000"/>
                </a:solidFill>
                <a:latin typeface="Proxima Nova"/>
                <a:ea typeface="Proxima Nova"/>
                <a:cs typeface="Proxima Nova"/>
                <a:sym typeface="Proxima Nova"/>
              </a:rPr>
              <a:t>SOC &amp; H</a:t>
            </a:r>
            <a:r>
              <a:rPr lang="en-US" sz="1800" b="0" i="0" u="none" strike="noStrike" cap="none" baseline="-25000">
                <a:solidFill>
                  <a:srgbClr val="000000"/>
                </a:solidFill>
                <a:latin typeface="Proxima Nova"/>
                <a:ea typeface="Proxima Nova"/>
                <a:cs typeface="Proxima Nova"/>
                <a:sym typeface="Proxima Nova"/>
              </a:rPr>
              <a:t>2</a:t>
            </a:r>
            <a:r>
              <a:rPr lang="en-US" sz="1800" b="0" i="0" u="none" strike="noStrike" cap="none">
                <a:solidFill>
                  <a:srgbClr val="000000"/>
                </a:solidFill>
                <a:latin typeface="Proxima Nova"/>
                <a:ea typeface="Proxima Nova"/>
                <a:cs typeface="Proxima Nova"/>
                <a:sym typeface="Proxima Nova"/>
              </a:rPr>
              <a:t>O: Yapi et al. (2018) </a:t>
            </a:r>
            <a:r>
              <a:rPr lang="en-US" sz="1800" b="0" i="0" u="sng" strike="noStrike" cap="none">
                <a:solidFill>
                  <a:srgbClr val="000000"/>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https://doi.org/10.1080/21513732.2018.1450291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g114a2a1d945_0_34"/>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92875" y="0"/>
            <a:ext cx="25091174" cy="13716001"/>
          </a:xfrm>
          <a:prstGeom prst="rect">
            <a:avLst/>
          </a:prstGeom>
          <a:noFill/>
          <a:ln>
            <a:noFill/>
          </a:ln>
        </p:spPr>
      </p:pic>
      <p:sp>
        <p:nvSpPr>
          <p:cNvPr id="174" name="Google Shape;174;g114a2a1d945_0_34"/>
          <p:cNvSpPr txBox="1">
            <a:spLocks noGrp="1"/>
          </p:cNvSpPr>
          <p:nvPr>
            <p:ph type="body" idx="2"/>
          </p:nvPr>
        </p:nvSpPr>
        <p:spPr>
          <a:xfrm>
            <a:off x="1778000" y="442599"/>
            <a:ext cx="20828100" cy="1587600"/>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a:t>SOIL CARBON SUMMARY</a:t>
            </a:r>
            <a:endParaRPr sz="3000"/>
          </a:p>
        </p:txBody>
      </p:sp>
      <p:sp>
        <p:nvSpPr>
          <p:cNvPr id="175" name="Google Shape;175;g114a2a1d945_0_34"/>
          <p:cNvSpPr txBox="1"/>
          <p:nvPr/>
        </p:nvSpPr>
        <p:spPr>
          <a:xfrm>
            <a:off x="2933700" y="3848100"/>
            <a:ext cx="18859500" cy="6647943"/>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chemeClr val="lt1"/>
              </a:buClr>
              <a:buSzPts val="6000"/>
              <a:buFont typeface="Proxima Nova"/>
              <a:buChar char="●"/>
            </a:pPr>
            <a:r>
              <a:rPr lang="en-US" sz="6000" b="0" i="0" u="none" strike="noStrike" cap="none" dirty="0">
                <a:solidFill>
                  <a:schemeClr val="lt1"/>
                </a:solidFill>
                <a:latin typeface="Proxima Nova"/>
                <a:ea typeface="Proxima Nova"/>
                <a:cs typeface="Proxima Nova"/>
                <a:sym typeface="Proxima Nova"/>
              </a:rPr>
              <a:t>Low stocking rates (recommended rates) </a:t>
            </a:r>
            <a:endParaRPr sz="6000" b="0" i="0" u="none" strike="noStrike" cap="none" dirty="0">
              <a:solidFill>
                <a:schemeClr val="lt1"/>
              </a:solidFill>
              <a:latin typeface="Proxima Nova"/>
              <a:ea typeface="Proxima Nova"/>
              <a:cs typeface="Proxima Nova"/>
              <a:sym typeface="Proxima Nova"/>
            </a:endParaRPr>
          </a:p>
          <a:p>
            <a:pPr marL="457200" marR="0" lvl="0" indent="-457200" algn="l" rtl="0">
              <a:lnSpc>
                <a:spcPct val="100000"/>
              </a:lnSpc>
              <a:spcBef>
                <a:spcPts val="0"/>
              </a:spcBef>
              <a:spcAft>
                <a:spcPts val="0"/>
              </a:spcAft>
              <a:buClr>
                <a:schemeClr val="lt1"/>
              </a:buClr>
              <a:buSzPts val="6000"/>
              <a:buFont typeface="Proxima Nova"/>
              <a:buChar char="●"/>
            </a:pPr>
            <a:r>
              <a:rPr lang="en-US" sz="6000" b="0" i="0" u="none" strike="noStrike" cap="none" dirty="0">
                <a:solidFill>
                  <a:schemeClr val="lt1"/>
                </a:solidFill>
                <a:latin typeface="Proxima Nova"/>
                <a:ea typeface="Proxima Nova"/>
                <a:cs typeface="Proxima Nova"/>
                <a:sym typeface="Proxima Nova"/>
              </a:rPr>
              <a:t>Annual rotation (rotational rest or two camp)</a:t>
            </a:r>
            <a:endParaRPr sz="6000" b="0" i="0" u="none" strike="noStrike" cap="none" dirty="0">
              <a:solidFill>
                <a:schemeClr val="lt1"/>
              </a:solidFill>
              <a:latin typeface="Proxima Nova"/>
              <a:ea typeface="Proxima Nova"/>
              <a:cs typeface="Proxima Nova"/>
              <a:sym typeface="Proxima Nova"/>
            </a:endParaRPr>
          </a:p>
          <a:p>
            <a:pPr marL="457200" marR="0" lvl="0" indent="-457200" algn="l" rtl="0">
              <a:lnSpc>
                <a:spcPct val="100000"/>
              </a:lnSpc>
              <a:spcBef>
                <a:spcPts val="0"/>
              </a:spcBef>
              <a:spcAft>
                <a:spcPts val="0"/>
              </a:spcAft>
              <a:buClr>
                <a:schemeClr val="lt1"/>
              </a:buClr>
              <a:buSzPts val="6000"/>
              <a:buFont typeface="Proxima Nova"/>
              <a:buChar char="●"/>
            </a:pPr>
            <a:r>
              <a:rPr lang="en-US" sz="6000" b="0" i="0" u="none" strike="noStrike" cap="none" dirty="0">
                <a:solidFill>
                  <a:schemeClr val="lt1"/>
                </a:solidFill>
                <a:latin typeface="Proxima Nova"/>
                <a:ea typeface="Proxima Nova"/>
                <a:cs typeface="Proxima Nova"/>
                <a:sym typeface="Proxima Nova"/>
              </a:rPr>
              <a:t>Triennial fire (SOC is highest under frequent fire BUT this is not good for grass or biodiversity), so is a trade-off</a:t>
            </a:r>
            <a:endParaRPr sz="6000" b="0" i="0" u="none" strike="noStrike" cap="none" dirty="0">
              <a:solidFill>
                <a:schemeClr val="lt1"/>
              </a:solidFill>
              <a:latin typeface="Proxima Nova"/>
              <a:ea typeface="Proxima Nova"/>
              <a:cs typeface="Proxima Nova"/>
              <a:sym typeface="Proxima Nova"/>
            </a:endParaRPr>
          </a:p>
          <a:p>
            <a:pPr marL="457200" marR="0" lvl="0" indent="-457200" algn="l" rtl="0">
              <a:lnSpc>
                <a:spcPct val="100000"/>
              </a:lnSpc>
              <a:spcBef>
                <a:spcPts val="0"/>
              </a:spcBef>
              <a:spcAft>
                <a:spcPts val="0"/>
              </a:spcAft>
              <a:buClr>
                <a:schemeClr val="lt1"/>
              </a:buClr>
              <a:buSzPts val="6000"/>
              <a:buFont typeface="Proxima Nova"/>
              <a:buChar char="●"/>
            </a:pPr>
            <a:r>
              <a:rPr lang="en-US" sz="6000" b="0" i="0" u="none" strike="noStrike" cap="none" dirty="0">
                <a:solidFill>
                  <a:schemeClr val="lt1"/>
                </a:solidFill>
                <a:latin typeface="Proxima Nova"/>
                <a:ea typeface="Proxima Nova"/>
                <a:cs typeface="Proxima Nova"/>
                <a:sym typeface="Proxima Nova"/>
              </a:rPr>
              <a:t>Wattle could decrease not only soil water but also SOC</a:t>
            </a:r>
            <a:endParaRPr sz="6000" b="0" i="0" u="none" strike="noStrike" cap="none" dirty="0">
              <a:solidFill>
                <a:schemeClr val="lt1"/>
              </a:solidFill>
              <a:latin typeface="Proxima Nova"/>
              <a:ea typeface="Proxima Nova"/>
              <a:cs typeface="Proxima Nova"/>
              <a:sym typeface="Proxima Nova"/>
            </a:endParaRPr>
          </a:p>
        </p:txBody>
      </p:sp>
      <p:pic>
        <p:nvPicPr>
          <p:cNvPr id="176" name="Google Shape;176;g114a2a1d945_0_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90913" y="10547260"/>
            <a:ext cx="4265639" cy="1273054"/>
          </a:xfrm>
          <a:prstGeom prst="rect">
            <a:avLst/>
          </a:prstGeom>
          <a:noFill/>
          <a:ln>
            <a:noFill/>
          </a:ln>
        </p:spPr>
      </p:pic>
      <p:pic>
        <p:nvPicPr>
          <p:cNvPr id="177" name="Google Shape;177;g114a2a1d945_0_34" descr="Forest-Timing Carbon Asset Management Co., Ltd."/>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11272621" y="10554778"/>
            <a:ext cx="4756775" cy="1119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p:nvPr/>
        </p:nvSpPr>
        <p:spPr>
          <a:xfrm>
            <a:off x="1777950" y="847391"/>
            <a:ext cx="20828100" cy="15876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96D5"/>
              </a:buClr>
              <a:buSzPts val="8000"/>
              <a:buFont typeface="Proxima Nova"/>
              <a:buNone/>
            </a:pPr>
            <a:r>
              <a:rPr lang="en-US" sz="8000" b="0" i="0" u="none" strike="noStrike" cap="none" dirty="0">
                <a:solidFill>
                  <a:srgbClr val="0096D5"/>
                </a:solidFill>
                <a:latin typeface="Proxima Nova"/>
                <a:ea typeface="Proxima Nova"/>
                <a:cs typeface="Proxima Nova"/>
                <a:sym typeface="Proxima Nova"/>
              </a:rPr>
              <a:t>MODEL HELP SHOW US WHAT IS POSSIBLE</a:t>
            </a:r>
            <a:endParaRPr sz="8000" b="0" i="0" u="none" strike="noStrike" cap="none" dirty="0">
              <a:solidFill>
                <a:srgbClr val="0096D5"/>
              </a:solidFill>
              <a:latin typeface="Proxima Nova"/>
              <a:ea typeface="Proxima Nova"/>
              <a:cs typeface="Proxima Nova"/>
              <a:sym typeface="Proxima Nova"/>
            </a:endParaRPr>
          </a:p>
        </p:txBody>
      </p:sp>
      <p:sp>
        <p:nvSpPr>
          <p:cNvPr id="209" name="Google Shape;209;p22"/>
          <p:cNvSpPr txBox="1"/>
          <p:nvPr/>
        </p:nvSpPr>
        <p:spPr>
          <a:xfrm>
            <a:off x="1436850" y="2524250"/>
            <a:ext cx="20828100" cy="7119986"/>
          </a:xfrm>
          <a:prstGeom prst="rect">
            <a:avLst/>
          </a:prstGeom>
          <a:noFill/>
          <a:ln>
            <a:noFill/>
          </a:ln>
        </p:spPr>
        <p:txBody>
          <a:bodyPr spcFirstLastPara="1" wrap="square" lIns="91425" tIns="45700" rIns="91425" bIns="45700" anchor="t" anchorCtr="0">
            <a:spAutoFit/>
          </a:bodyPr>
          <a:lstStyle/>
          <a:p>
            <a:pPr marL="685800" marR="0" lvl="0" indent="-679450" algn="l" rtl="0">
              <a:lnSpc>
                <a:spcPct val="117999"/>
              </a:lnSpc>
              <a:spcBef>
                <a:spcPts val="0"/>
              </a:spcBef>
              <a:spcAft>
                <a:spcPts val="0"/>
              </a:spcAft>
              <a:buClr>
                <a:schemeClr val="accent2"/>
              </a:buClr>
              <a:buSzPts val="4300"/>
              <a:buFont typeface="Arial"/>
              <a:buChar char="●"/>
            </a:pPr>
            <a:r>
              <a:rPr lang="en-US" sz="4300" b="1" dirty="0">
                <a:solidFill>
                  <a:schemeClr val="accent2"/>
                </a:solidFill>
                <a:latin typeface="Proxima Nova"/>
                <a:ea typeface="Proxima Nova"/>
                <a:cs typeface="Proxima Nova"/>
                <a:sym typeface="Proxima Nova"/>
              </a:rPr>
              <a:t>GRASS </a:t>
            </a:r>
            <a:r>
              <a:rPr lang="en-US" sz="4300" b="1" i="0" u="none" strike="noStrike" cap="none" dirty="0">
                <a:solidFill>
                  <a:schemeClr val="accent2"/>
                </a:solidFill>
                <a:latin typeface="Proxima Nova"/>
                <a:ea typeface="Proxima Nova"/>
                <a:cs typeface="Proxima Nova"/>
                <a:sym typeface="Proxima Nova"/>
              </a:rPr>
              <a:t>PRODUCTION</a:t>
            </a:r>
            <a:endParaRPr sz="4300" b="1" i="0" u="none" strike="noStrike" cap="none" dirty="0">
              <a:solidFill>
                <a:schemeClr val="accent2"/>
              </a:solidFill>
              <a:latin typeface="Proxima Nova"/>
              <a:ea typeface="Proxima Nova"/>
              <a:cs typeface="Proxima Nova"/>
              <a:sym typeface="Proxima Nova"/>
            </a:endParaRPr>
          </a:p>
          <a:p>
            <a:pPr marL="914400" marR="0" lvl="1" indent="-501650" algn="l" rtl="0">
              <a:lnSpc>
                <a:spcPct val="117999"/>
              </a:lnSpc>
              <a:spcBef>
                <a:spcPts val="0"/>
              </a:spcBef>
              <a:spcAft>
                <a:spcPts val="0"/>
              </a:spcAft>
              <a:buClr>
                <a:srgbClr val="333333"/>
              </a:buClr>
              <a:buSzPts val="4300"/>
              <a:buFont typeface="Proxima Nova"/>
              <a:buChar char="○"/>
            </a:pPr>
            <a:r>
              <a:rPr lang="en-US" sz="4300" b="0" i="0" u="none" strike="noStrike" cap="none" dirty="0">
                <a:solidFill>
                  <a:srgbClr val="333333"/>
                </a:solidFill>
                <a:latin typeface="Proxima Nova"/>
                <a:ea typeface="Proxima Nova"/>
                <a:cs typeface="Proxima Nova"/>
                <a:sym typeface="Proxima Nova"/>
              </a:rPr>
              <a:t>Better practice </a:t>
            </a:r>
            <a:r>
              <a:rPr lang="en-US" sz="4300" dirty="0">
                <a:solidFill>
                  <a:srgbClr val="333333"/>
                </a:solidFill>
                <a:latin typeface="Proxima Nova"/>
                <a:ea typeface="Proxima Nova"/>
                <a:cs typeface="Proxima Nova"/>
                <a:sym typeface="Proxima Nova"/>
              </a:rPr>
              <a:t>could provide 4500kg ha</a:t>
            </a:r>
            <a:r>
              <a:rPr lang="en-US" sz="4300" baseline="30000" dirty="0">
                <a:solidFill>
                  <a:srgbClr val="333333"/>
                </a:solidFill>
                <a:latin typeface="Proxima Nova"/>
                <a:ea typeface="Proxima Nova"/>
                <a:cs typeface="Proxima Nova"/>
                <a:sym typeface="Proxima Nova"/>
              </a:rPr>
              <a:t>-1</a:t>
            </a:r>
            <a:r>
              <a:rPr lang="en-US" sz="4300" dirty="0">
                <a:solidFill>
                  <a:srgbClr val="333333"/>
                </a:solidFill>
                <a:latin typeface="Proxima Nova"/>
                <a:ea typeface="Proxima Nova"/>
                <a:cs typeface="Proxima Nova"/>
                <a:sym typeface="Proxima Nova"/>
              </a:rPr>
              <a:t> yr</a:t>
            </a:r>
            <a:r>
              <a:rPr lang="en-US" sz="4300" baseline="30000" dirty="0">
                <a:solidFill>
                  <a:srgbClr val="333333"/>
                </a:solidFill>
                <a:latin typeface="Proxima Nova"/>
                <a:ea typeface="Proxima Nova"/>
                <a:cs typeface="Proxima Nova"/>
                <a:sym typeface="Proxima Nova"/>
              </a:rPr>
              <a:t>-1</a:t>
            </a:r>
            <a:r>
              <a:rPr lang="en-US" sz="4300" dirty="0">
                <a:solidFill>
                  <a:srgbClr val="333333"/>
                </a:solidFill>
                <a:latin typeface="Proxima Nova"/>
                <a:ea typeface="Proxima Nova"/>
                <a:cs typeface="Proxima Nova"/>
                <a:sym typeface="Proxima Nova"/>
              </a:rPr>
              <a:t> more biomass than present</a:t>
            </a:r>
          </a:p>
          <a:p>
            <a:pPr marL="914400" marR="0" lvl="1" indent="-501650" algn="l" rtl="0">
              <a:lnSpc>
                <a:spcPct val="117999"/>
              </a:lnSpc>
              <a:spcBef>
                <a:spcPts val="0"/>
              </a:spcBef>
              <a:spcAft>
                <a:spcPts val="0"/>
              </a:spcAft>
              <a:buClr>
                <a:srgbClr val="333333"/>
              </a:buClr>
              <a:buSzPts val="4300"/>
              <a:buFont typeface="Proxima Nova"/>
              <a:buChar char="○"/>
            </a:pPr>
            <a:r>
              <a:rPr lang="en-US" sz="4300" b="0" i="0" u="none" strike="noStrike" cap="none" dirty="0">
                <a:solidFill>
                  <a:srgbClr val="333333"/>
                </a:solidFill>
                <a:latin typeface="Proxima Nova"/>
                <a:ea typeface="Proxima Nova"/>
                <a:cs typeface="Proxima Nova"/>
                <a:sym typeface="Proxima Nova"/>
              </a:rPr>
              <a:t>Consider planned triennial burns?</a:t>
            </a:r>
            <a:endParaRPr sz="4300" b="0" i="0" u="none" strike="noStrike" cap="none" dirty="0">
              <a:solidFill>
                <a:srgbClr val="333333"/>
              </a:solidFill>
              <a:latin typeface="Proxima Nova"/>
              <a:ea typeface="Proxima Nova"/>
              <a:cs typeface="Proxima Nova"/>
              <a:sym typeface="Proxima Nova"/>
            </a:endParaRPr>
          </a:p>
          <a:p>
            <a:pPr marL="457200" marR="0" lvl="0" indent="-501650" algn="l" rtl="0">
              <a:lnSpc>
                <a:spcPct val="117999"/>
              </a:lnSpc>
              <a:spcBef>
                <a:spcPts val="0"/>
              </a:spcBef>
              <a:spcAft>
                <a:spcPts val="0"/>
              </a:spcAft>
              <a:buClr>
                <a:srgbClr val="333333"/>
              </a:buClr>
              <a:buSzPts val="4300"/>
              <a:buFont typeface="Arial"/>
              <a:buChar char="●"/>
            </a:pPr>
            <a:r>
              <a:rPr lang="en-US" sz="4300" b="1" i="0" u="none" strike="noStrike" cap="none" dirty="0">
                <a:solidFill>
                  <a:schemeClr val="accent4"/>
                </a:solidFill>
                <a:latin typeface="Proxima Nova"/>
                <a:ea typeface="Proxima Nova"/>
                <a:cs typeface="Proxima Nova"/>
                <a:sym typeface="Proxima Nova"/>
              </a:rPr>
              <a:t>SOIL ORGANIC CARBON </a:t>
            </a:r>
            <a:r>
              <a:rPr lang="en-US" sz="4300" b="0" i="0" u="none" strike="noStrike" cap="none" dirty="0">
                <a:solidFill>
                  <a:schemeClr val="accent4"/>
                </a:solidFill>
                <a:latin typeface="Proxima Nova"/>
                <a:ea typeface="Proxima Nova"/>
                <a:cs typeface="Proxima Nova"/>
                <a:sym typeface="Proxima Nova"/>
              </a:rPr>
              <a:t>(20cm depth)</a:t>
            </a:r>
            <a:endParaRPr sz="4300" b="0" i="0" u="none" strike="noStrike" cap="none" dirty="0">
              <a:solidFill>
                <a:schemeClr val="accent4"/>
              </a:solidFill>
              <a:latin typeface="Proxima Nova"/>
              <a:ea typeface="Proxima Nova"/>
              <a:cs typeface="Proxima Nova"/>
              <a:sym typeface="Proxima Nova"/>
            </a:endParaRPr>
          </a:p>
          <a:p>
            <a:pPr marL="914400" marR="0" lvl="1" indent="-501650" algn="l" rtl="0">
              <a:lnSpc>
                <a:spcPct val="117999"/>
              </a:lnSpc>
              <a:spcBef>
                <a:spcPts val="0"/>
              </a:spcBef>
              <a:spcAft>
                <a:spcPts val="0"/>
              </a:spcAft>
              <a:buClr>
                <a:srgbClr val="000000"/>
              </a:buClr>
              <a:buSzPts val="4300"/>
              <a:buFont typeface="Proxima Nova"/>
              <a:buChar char="○"/>
            </a:pPr>
            <a:r>
              <a:rPr lang="en-US" sz="4300" b="0" i="0" u="none" strike="noStrike" cap="none" dirty="0">
                <a:solidFill>
                  <a:srgbClr val="333333"/>
                </a:solidFill>
                <a:latin typeface="Proxima Nova"/>
                <a:ea typeface="Proxima Nova"/>
                <a:cs typeface="Proxima Nova"/>
                <a:sym typeface="Proxima Nova"/>
              </a:rPr>
              <a:t>Better practice could increase SOC stock by </a:t>
            </a:r>
            <a:r>
              <a:rPr lang="en-US" sz="4300" b="0" i="0" u="none" strike="noStrike" cap="none" dirty="0">
                <a:solidFill>
                  <a:schemeClr val="dk1"/>
                </a:solidFill>
                <a:highlight>
                  <a:schemeClr val="lt1"/>
                </a:highlight>
                <a:latin typeface="Proxima Nova"/>
                <a:ea typeface="Proxima Nova"/>
                <a:cs typeface="Proxima Nova"/>
                <a:sym typeface="Proxima Nova"/>
              </a:rPr>
              <a:t>1.75 t C ha</a:t>
            </a:r>
            <a:r>
              <a:rPr lang="en-US" sz="4300" b="0" i="0" u="none" strike="noStrike" cap="none" baseline="30000" dirty="0">
                <a:solidFill>
                  <a:schemeClr val="dk1"/>
                </a:solidFill>
                <a:highlight>
                  <a:schemeClr val="lt1"/>
                </a:highlight>
                <a:latin typeface="Proxima Nova"/>
                <a:ea typeface="Proxima Nova"/>
                <a:cs typeface="Proxima Nova"/>
                <a:sym typeface="Proxima Nova"/>
              </a:rPr>
              <a:t>-1 </a:t>
            </a:r>
            <a:r>
              <a:rPr lang="en-US" sz="4300" b="0" i="0" u="none" strike="noStrike" cap="none" dirty="0">
                <a:solidFill>
                  <a:schemeClr val="dk1"/>
                </a:solidFill>
                <a:highlight>
                  <a:schemeClr val="lt1"/>
                </a:highlight>
                <a:latin typeface="Proxima Nova"/>
                <a:ea typeface="Proxima Nova"/>
                <a:cs typeface="Proxima Nova"/>
                <a:sym typeface="Proxima Nova"/>
              </a:rPr>
              <a:t>yr</a:t>
            </a:r>
            <a:r>
              <a:rPr lang="en-US" sz="4300" b="0" i="0" u="none" strike="noStrike" cap="none" baseline="30000" dirty="0">
                <a:solidFill>
                  <a:schemeClr val="dk1"/>
                </a:solidFill>
                <a:highlight>
                  <a:schemeClr val="lt1"/>
                </a:highlight>
                <a:latin typeface="Proxima Nova"/>
                <a:ea typeface="Proxima Nova"/>
                <a:cs typeface="Proxima Nova"/>
                <a:sym typeface="Proxima Nova"/>
              </a:rPr>
              <a:t>-1</a:t>
            </a:r>
            <a:r>
              <a:rPr lang="en-US" sz="4300" b="0" i="0" u="none" strike="noStrike" cap="none" dirty="0">
                <a:solidFill>
                  <a:schemeClr val="dk1"/>
                </a:solidFill>
                <a:highlight>
                  <a:schemeClr val="lt1"/>
                </a:highlight>
                <a:latin typeface="Proxima Nova"/>
                <a:ea typeface="Proxima Nova"/>
                <a:cs typeface="Proxima Nova"/>
                <a:sym typeface="Proxima Nova"/>
              </a:rPr>
              <a:t> </a:t>
            </a:r>
            <a:r>
              <a:rPr lang="en-US" sz="4300" b="0" i="0" u="none" strike="noStrike" cap="none" dirty="0">
                <a:solidFill>
                  <a:schemeClr val="dk1"/>
                </a:solidFill>
                <a:latin typeface="Proxima Nova"/>
                <a:ea typeface="Proxima Nova"/>
                <a:cs typeface="Proxima Nova"/>
                <a:sym typeface="Proxima Nova"/>
              </a:rPr>
              <a:t>over 20 </a:t>
            </a:r>
            <a:r>
              <a:rPr lang="en-US" sz="4300" b="0" i="0" u="none" strike="noStrike" cap="none" dirty="0" err="1">
                <a:solidFill>
                  <a:schemeClr val="dk1"/>
                </a:solidFill>
                <a:latin typeface="Proxima Nova"/>
                <a:ea typeface="Proxima Nova"/>
                <a:cs typeface="Proxima Nova"/>
                <a:sym typeface="Proxima Nova"/>
              </a:rPr>
              <a:t>yrs</a:t>
            </a:r>
            <a:endParaRPr lang="en-US" sz="4300" b="0" i="0" u="none" strike="noStrike" cap="none" dirty="0">
              <a:solidFill>
                <a:schemeClr val="dk1"/>
              </a:solidFill>
              <a:latin typeface="Proxima Nova"/>
              <a:ea typeface="Proxima Nova"/>
              <a:cs typeface="Proxima Nova"/>
              <a:sym typeface="Proxima Nova"/>
            </a:endParaRPr>
          </a:p>
          <a:p>
            <a:pPr marL="914400" marR="0" lvl="1" indent="-501650" algn="l" rtl="0">
              <a:lnSpc>
                <a:spcPct val="117999"/>
              </a:lnSpc>
              <a:spcBef>
                <a:spcPts val="0"/>
              </a:spcBef>
              <a:spcAft>
                <a:spcPts val="0"/>
              </a:spcAft>
              <a:buClr>
                <a:srgbClr val="000000"/>
              </a:buClr>
              <a:buSzPts val="4300"/>
              <a:buFont typeface="Proxima Nova"/>
              <a:buChar char="○"/>
            </a:pPr>
            <a:r>
              <a:rPr lang="en-US" sz="4300" dirty="0">
                <a:solidFill>
                  <a:schemeClr val="dk1"/>
                </a:solidFill>
                <a:latin typeface="Proxima Nova"/>
                <a:ea typeface="Proxima Nova"/>
                <a:cs typeface="Proxima Nova"/>
                <a:sym typeface="Proxima Nova"/>
              </a:rPr>
              <a:t>This amount could qualify for a carbon project, especially one that considers </a:t>
            </a:r>
            <a:r>
              <a:rPr lang="en-US" sz="4300" b="1" dirty="0">
                <a:solidFill>
                  <a:schemeClr val="dk1"/>
                </a:solidFill>
                <a:latin typeface="Proxima Nova"/>
                <a:ea typeface="Proxima Nova"/>
                <a:cs typeface="Proxima Nova"/>
                <a:sym typeface="Proxima Nova"/>
              </a:rPr>
              <a:t>community benefits, biodiversity, and water security</a:t>
            </a:r>
            <a:endParaRPr lang="en-ZA" sz="4300" b="0" i="0" u="none" strike="noStrike" cap="none" dirty="0">
              <a:solidFill>
                <a:srgbClr val="333333"/>
              </a:solidFill>
              <a:latin typeface="Proxima Nova"/>
              <a:ea typeface="Proxima Nova"/>
              <a:cs typeface="Proxima Nova"/>
              <a:sym typeface="Proxima Nova"/>
            </a:endParaRPr>
          </a:p>
          <a:p>
            <a:pPr marL="457200" marR="0" lvl="0" indent="-501650" algn="l" rtl="0">
              <a:lnSpc>
                <a:spcPct val="117999"/>
              </a:lnSpc>
              <a:spcBef>
                <a:spcPts val="0"/>
              </a:spcBef>
              <a:spcAft>
                <a:spcPts val="0"/>
              </a:spcAft>
              <a:buClr>
                <a:srgbClr val="333333"/>
              </a:buClr>
              <a:buSzPts val="4300"/>
              <a:buFont typeface="Arial"/>
              <a:buChar char="●"/>
            </a:pPr>
            <a:r>
              <a:rPr lang="en-ZA" sz="4300" b="1" i="0" u="none" strike="noStrike" cap="none" dirty="0">
                <a:solidFill>
                  <a:schemeClr val="accent1">
                    <a:lumMod val="60000"/>
                    <a:lumOff val="40000"/>
                  </a:schemeClr>
                </a:solidFill>
                <a:latin typeface="Proxima Nova"/>
                <a:ea typeface="Proxima Nova"/>
                <a:cs typeface="Proxima Nova"/>
                <a:sym typeface="Proxima Nova"/>
              </a:rPr>
              <a:t>WATER</a:t>
            </a:r>
            <a:r>
              <a:rPr lang="en-US" sz="4300" dirty="0">
                <a:solidFill>
                  <a:schemeClr val="accent1"/>
                </a:solidFill>
                <a:latin typeface="Proxima Nova"/>
                <a:ea typeface="Proxima Nova"/>
                <a:cs typeface="Proxima Nova"/>
                <a:sym typeface="Proxima Nova"/>
              </a:rPr>
              <a:t> </a:t>
            </a:r>
            <a:endParaRPr sz="4300" dirty="0">
              <a:solidFill>
                <a:schemeClr val="accent1"/>
              </a:solidFill>
              <a:latin typeface="Proxima Nova"/>
              <a:ea typeface="Proxima Nova"/>
              <a:cs typeface="Proxima Nova"/>
              <a:sym typeface="Proxima Nova"/>
            </a:endParaRPr>
          </a:p>
          <a:p>
            <a:pPr marL="914400" lvl="1" indent="-501650" algn="l" rtl="0">
              <a:lnSpc>
                <a:spcPct val="117999"/>
              </a:lnSpc>
              <a:spcBef>
                <a:spcPts val="0"/>
              </a:spcBef>
              <a:spcAft>
                <a:spcPts val="0"/>
              </a:spcAft>
              <a:buClr>
                <a:srgbClr val="333333"/>
              </a:buClr>
              <a:buSzPts val="4300"/>
              <a:buFont typeface="Proxima Nova"/>
              <a:buChar char="○"/>
            </a:pPr>
            <a:r>
              <a:rPr lang="en-US" sz="4300" dirty="0">
                <a:solidFill>
                  <a:srgbClr val="333333"/>
                </a:solidFill>
                <a:latin typeface="Proxima Nova"/>
                <a:ea typeface="Proxima Nova"/>
                <a:cs typeface="Proxima Nova"/>
                <a:sym typeface="Proxima Nova"/>
              </a:rPr>
              <a:t>Area for future modelling studies</a:t>
            </a:r>
            <a:endParaRPr sz="4300" dirty="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1782e35200_0_6"/>
          <p:cNvSpPr txBox="1"/>
          <p:nvPr/>
        </p:nvSpPr>
        <p:spPr>
          <a:xfrm>
            <a:off x="1777950" y="847391"/>
            <a:ext cx="20828100" cy="1587600"/>
          </a:xfrm>
          <a:prstGeom prst="rect">
            <a:avLst/>
          </a:prstGeom>
          <a:noFill/>
          <a:ln>
            <a:noFill/>
          </a:ln>
        </p:spPr>
        <p:txBody>
          <a:bodyPr spcFirstLastPara="1" wrap="square" lIns="50800" tIns="50800" rIns="50800" bIns="50800" anchor="b" anchorCtr="0">
            <a:normAutofit/>
          </a:bodyPr>
          <a:lstStyle/>
          <a:p>
            <a:pPr marL="0" marR="0" lvl="0" indent="0" algn="ctr" rtl="0">
              <a:lnSpc>
                <a:spcPct val="100000"/>
              </a:lnSpc>
              <a:spcBef>
                <a:spcPts val="0"/>
              </a:spcBef>
              <a:spcAft>
                <a:spcPts val="0"/>
              </a:spcAft>
              <a:buClr>
                <a:srgbClr val="0096D5"/>
              </a:buClr>
              <a:buSzPts val="8000"/>
              <a:buFont typeface="Proxima Nova"/>
              <a:buNone/>
            </a:pPr>
            <a:r>
              <a:rPr lang="en-US" sz="8000">
                <a:solidFill>
                  <a:srgbClr val="0096D5"/>
                </a:solidFill>
                <a:latin typeface="Proxima Nova"/>
                <a:ea typeface="Proxima Nova"/>
                <a:cs typeface="Proxima Nova"/>
                <a:sym typeface="Proxima Nova"/>
              </a:rPr>
              <a:t>UTILITY FOR OTHER AREAS?</a:t>
            </a:r>
            <a:endParaRPr sz="8000" b="0" i="0" u="none" strike="noStrike" cap="none">
              <a:solidFill>
                <a:srgbClr val="0096D5"/>
              </a:solidFill>
              <a:latin typeface="Proxima Nova"/>
              <a:ea typeface="Proxima Nova"/>
              <a:cs typeface="Proxima Nova"/>
              <a:sym typeface="Proxima Nova"/>
            </a:endParaRPr>
          </a:p>
        </p:txBody>
      </p:sp>
      <p:sp>
        <p:nvSpPr>
          <p:cNvPr id="215" name="Google Shape;215;g11782e35200_0_6"/>
          <p:cNvSpPr txBox="1"/>
          <p:nvPr/>
        </p:nvSpPr>
        <p:spPr>
          <a:xfrm>
            <a:off x="1436850" y="3174925"/>
            <a:ext cx="20828100" cy="7319656"/>
          </a:xfrm>
          <a:prstGeom prst="rect">
            <a:avLst/>
          </a:prstGeom>
          <a:noFill/>
          <a:ln>
            <a:noFill/>
          </a:ln>
        </p:spPr>
        <p:txBody>
          <a:bodyPr spcFirstLastPara="1" wrap="square" lIns="91425" tIns="45700" rIns="91425" bIns="45700" anchor="t" anchorCtr="0">
            <a:spAutoFit/>
          </a:bodyPr>
          <a:lstStyle/>
          <a:p>
            <a:pPr marR="0" lvl="0" algn="l" rtl="0">
              <a:lnSpc>
                <a:spcPct val="117999"/>
              </a:lnSpc>
              <a:spcBef>
                <a:spcPts val="0"/>
              </a:spcBef>
              <a:spcAft>
                <a:spcPts val="0"/>
              </a:spcAft>
              <a:buClr>
                <a:srgbClr val="333333"/>
              </a:buClr>
              <a:buSzPts val="4300"/>
            </a:pPr>
            <a:r>
              <a:rPr lang="en-US" sz="4300" dirty="0">
                <a:solidFill>
                  <a:srgbClr val="333333"/>
                </a:solidFill>
                <a:latin typeface="Proxima Nova"/>
                <a:ea typeface="Proxima Nova"/>
                <a:cs typeface="Proxima Nova"/>
                <a:sym typeface="Proxima Nova"/>
              </a:rPr>
              <a:t>The general trends from these processed-based models can be </a:t>
            </a:r>
          </a:p>
          <a:p>
            <a:pPr marL="457200" marR="0" lvl="0" indent="-501650" algn="l" rtl="0">
              <a:lnSpc>
                <a:spcPct val="117999"/>
              </a:lnSpc>
              <a:spcBef>
                <a:spcPts val="0"/>
              </a:spcBef>
              <a:spcAft>
                <a:spcPts val="0"/>
              </a:spcAft>
              <a:buClr>
                <a:srgbClr val="333333"/>
              </a:buClr>
              <a:buSzPts val="4300"/>
              <a:buChar char="●"/>
            </a:pPr>
            <a:endParaRPr lang="en-US" sz="4300" dirty="0">
              <a:solidFill>
                <a:srgbClr val="333333"/>
              </a:solidFill>
              <a:latin typeface="Proxima Nova"/>
              <a:ea typeface="Proxima Nova"/>
              <a:cs typeface="Proxima Nova"/>
              <a:sym typeface="Proxima Nova"/>
            </a:endParaRPr>
          </a:p>
          <a:p>
            <a:pPr marL="457200" marR="0" lvl="0" indent="-501650" algn="l" rtl="0">
              <a:lnSpc>
                <a:spcPct val="117999"/>
              </a:lnSpc>
              <a:spcBef>
                <a:spcPts val="0"/>
              </a:spcBef>
              <a:spcAft>
                <a:spcPts val="0"/>
              </a:spcAft>
              <a:buClr>
                <a:srgbClr val="333333"/>
              </a:buClr>
              <a:buSzPts val="4300"/>
              <a:buChar char="●"/>
            </a:pPr>
            <a:r>
              <a:rPr lang="en-US" sz="4300" dirty="0">
                <a:solidFill>
                  <a:srgbClr val="333333"/>
                </a:solidFill>
                <a:latin typeface="Proxima Nova"/>
                <a:ea typeface="Proxima Nova"/>
                <a:cs typeface="Proxima Nova"/>
                <a:sym typeface="Proxima Nova"/>
              </a:rPr>
              <a:t>Applied directly as a guide to surrounding areas with similar soils and vegetation, e.g., upper </a:t>
            </a:r>
            <a:r>
              <a:rPr lang="en-US" sz="4300" dirty="0" err="1">
                <a:solidFill>
                  <a:srgbClr val="333333"/>
                </a:solidFill>
                <a:latin typeface="Proxima Nova"/>
                <a:ea typeface="Proxima Nova"/>
                <a:cs typeface="Proxima Nova"/>
                <a:sym typeface="Proxima Nova"/>
              </a:rPr>
              <a:t>uMzimvubu</a:t>
            </a:r>
            <a:r>
              <a:rPr lang="en-US" sz="4300" dirty="0">
                <a:solidFill>
                  <a:srgbClr val="333333"/>
                </a:solidFill>
                <a:latin typeface="Proxima Nova"/>
                <a:ea typeface="Proxima Nova"/>
                <a:cs typeface="Proxima Nova"/>
                <a:sym typeface="Proxima Nova"/>
              </a:rPr>
              <a:t> catchment, Drakensberg</a:t>
            </a:r>
            <a:endParaRPr sz="4300" dirty="0">
              <a:solidFill>
                <a:srgbClr val="333333"/>
              </a:solidFill>
              <a:latin typeface="Proxima Nova"/>
              <a:ea typeface="Proxima Nova"/>
              <a:cs typeface="Proxima Nova"/>
              <a:sym typeface="Proxima Nova"/>
            </a:endParaRPr>
          </a:p>
          <a:p>
            <a:pPr marL="457200" marR="0" lvl="0" indent="-501650" algn="l" rtl="0">
              <a:lnSpc>
                <a:spcPct val="117999"/>
              </a:lnSpc>
              <a:spcBef>
                <a:spcPts val="0"/>
              </a:spcBef>
              <a:spcAft>
                <a:spcPts val="0"/>
              </a:spcAft>
              <a:buClr>
                <a:srgbClr val="333333"/>
              </a:buClr>
              <a:buSzPts val="4300"/>
              <a:buChar char="●"/>
            </a:pPr>
            <a:endParaRPr lang="en-US" sz="4300" dirty="0">
              <a:solidFill>
                <a:srgbClr val="333333"/>
              </a:solidFill>
              <a:latin typeface="Proxima Nova"/>
              <a:ea typeface="Proxima Nova"/>
              <a:cs typeface="Proxima Nova"/>
              <a:sym typeface="Proxima Nova"/>
            </a:endParaRPr>
          </a:p>
          <a:p>
            <a:pPr marL="457200" marR="0" lvl="0" indent="-501650" algn="l" rtl="0">
              <a:lnSpc>
                <a:spcPct val="117999"/>
              </a:lnSpc>
              <a:spcBef>
                <a:spcPts val="0"/>
              </a:spcBef>
              <a:spcAft>
                <a:spcPts val="0"/>
              </a:spcAft>
              <a:buClr>
                <a:srgbClr val="333333"/>
              </a:buClr>
              <a:buSzPts val="4300"/>
              <a:buChar char="●"/>
            </a:pPr>
            <a:r>
              <a:rPr lang="en-US" sz="4300" dirty="0">
                <a:solidFill>
                  <a:srgbClr val="333333"/>
                </a:solidFill>
                <a:latin typeface="Proxima Nova"/>
                <a:ea typeface="Proxima Nova"/>
                <a:cs typeface="Proxima Nova"/>
                <a:sym typeface="Proxima Nova"/>
              </a:rPr>
              <a:t>Detailed studies require local data:</a:t>
            </a:r>
            <a:endParaRPr sz="4300" dirty="0">
              <a:solidFill>
                <a:srgbClr val="333333"/>
              </a:solidFill>
              <a:latin typeface="Proxima Nova"/>
              <a:ea typeface="Proxima Nova"/>
              <a:cs typeface="Proxima Nova"/>
              <a:sym typeface="Proxima Nova"/>
            </a:endParaRPr>
          </a:p>
          <a:p>
            <a:pPr marL="527050" lvl="3" indent="-571500">
              <a:lnSpc>
                <a:spcPct val="117999"/>
              </a:lnSpc>
              <a:buClr>
                <a:srgbClr val="333333"/>
              </a:buClr>
              <a:buSzPts val="4300"/>
              <a:buFont typeface="Courier New" panose="02070309020205020404" pitchFamily="49" charset="0"/>
              <a:buChar char="o"/>
            </a:pPr>
            <a:r>
              <a:rPr lang="en-US" sz="3500" dirty="0">
                <a:solidFill>
                  <a:srgbClr val="333333"/>
                </a:solidFill>
                <a:latin typeface="Proxima Nova"/>
                <a:ea typeface="Proxima Nova"/>
                <a:cs typeface="Proxima Nova"/>
                <a:sym typeface="Proxima Nova"/>
              </a:rPr>
              <a:t>Weather (daily </a:t>
            </a:r>
            <a:r>
              <a:rPr lang="en-US" sz="3500" dirty="0" err="1">
                <a:solidFill>
                  <a:srgbClr val="333333"/>
                </a:solidFill>
                <a:latin typeface="Proxima Nova"/>
                <a:ea typeface="Proxima Nova"/>
                <a:cs typeface="Proxima Nova"/>
                <a:sym typeface="Proxima Nova"/>
              </a:rPr>
              <a:t>tmin</a:t>
            </a:r>
            <a:r>
              <a:rPr lang="en-US" sz="3500" dirty="0">
                <a:solidFill>
                  <a:srgbClr val="333333"/>
                </a:solidFill>
                <a:latin typeface="Proxima Nova"/>
                <a:ea typeface="Proxima Nova"/>
                <a:cs typeface="Proxima Nova"/>
                <a:sym typeface="Proxima Nova"/>
              </a:rPr>
              <a:t>, </a:t>
            </a:r>
            <a:r>
              <a:rPr lang="en-US" sz="3500" dirty="0" err="1">
                <a:solidFill>
                  <a:srgbClr val="333333"/>
                </a:solidFill>
                <a:latin typeface="Proxima Nova"/>
                <a:ea typeface="Proxima Nova"/>
                <a:cs typeface="Proxima Nova"/>
                <a:sym typeface="Proxima Nova"/>
              </a:rPr>
              <a:t>tmax</a:t>
            </a:r>
            <a:r>
              <a:rPr lang="en-US" sz="3500" dirty="0">
                <a:solidFill>
                  <a:srgbClr val="333333"/>
                </a:solidFill>
                <a:latin typeface="Proxima Nova"/>
                <a:ea typeface="Proxima Nova"/>
                <a:cs typeface="Proxima Nova"/>
                <a:sym typeface="Proxima Nova"/>
              </a:rPr>
              <a:t>, precipitation, </a:t>
            </a:r>
            <a:r>
              <a:rPr lang="en-US" sz="3500" i="1" dirty="0">
                <a:solidFill>
                  <a:srgbClr val="333333"/>
                </a:solidFill>
                <a:latin typeface="Proxima Nova"/>
                <a:ea typeface="Proxima Nova"/>
                <a:cs typeface="Proxima Nova"/>
                <a:sym typeface="Proxima Nova"/>
              </a:rPr>
              <a:t>wind speed, radiation</a:t>
            </a:r>
            <a:r>
              <a:rPr lang="en-US" sz="3500" dirty="0">
                <a:solidFill>
                  <a:srgbClr val="333333"/>
                </a:solidFill>
                <a:latin typeface="Proxima Nova"/>
                <a:ea typeface="Proxima Nova"/>
                <a:cs typeface="Proxima Nova"/>
                <a:sym typeface="Proxima Nova"/>
              </a:rPr>
              <a:t>) from weather station or CHIRPS</a:t>
            </a:r>
            <a:endParaRPr sz="3500" dirty="0">
              <a:solidFill>
                <a:srgbClr val="333333"/>
              </a:solidFill>
              <a:latin typeface="Proxima Nova"/>
              <a:ea typeface="Proxima Nova"/>
              <a:cs typeface="Proxima Nova"/>
              <a:sym typeface="Proxima Nova"/>
            </a:endParaRPr>
          </a:p>
          <a:p>
            <a:pPr marL="527050" lvl="1" indent="-571500">
              <a:lnSpc>
                <a:spcPct val="117999"/>
              </a:lnSpc>
              <a:buClr>
                <a:srgbClr val="333333"/>
              </a:buClr>
              <a:buSzPts val="4300"/>
              <a:buFont typeface="Courier New" panose="02070309020205020404" pitchFamily="49" charset="0"/>
              <a:buChar char="o"/>
            </a:pPr>
            <a:r>
              <a:rPr lang="en-US" sz="3500" dirty="0">
                <a:solidFill>
                  <a:srgbClr val="333333"/>
                </a:solidFill>
                <a:latin typeface="Proxima Nova"/>
                <a:ea typeface="Proxima Nova"/>
                <a:cs typeface="Proxima Nova"/>
                <a:sym typeface="Proxima Nova"/>
              </a:rPr>
              <a:t>Soil characteristics (percent sand, silt, clay; bulk density, pH) from soil samples</a:t>
            </a:r>
          </a:p>
          <a:p>
            <a:pPr marL="527050" lvl="1" indent="-571500">
              <a:lnSpc>
                <a:spcPct val="117999"/>
              </a:lnSpc>
              <a:buClr>
                <a:srgbClr val="333333"/>
              </a:buClr>
              <a:buSzPts val="4300"/>
              <a:buFont typeface="Courier New" panose="02070309020205020404" pitchFamily="49" charset="0"/>
              <a:buChar char="o"/>
            </a:pPr>
            <a:r>
              <a:rPr lang="en-US" sz="3500" dirty="0">
                <a:solidFill>
                  <a:srgbClr val="333333"/>
                </a:solidFill>
                <a:latin typeface="Proxima Nova"/>
                <a:ea typeface="Proxima Nova"/>
                <a:cs typeface="Proxima Nova"/>
                <a:sym typeface="Proxima Nova"/>
              </a:rPr>
              <a:t>Biomass over time essential</a:t>
            </a:r>
          </a:p>
          <a:p>
            <a:pPr marL="527050" lvl="1" indent="-571500">
              <a:lnSpc>
                <a:spcPct val="117999"/>
              </a:lnSpc>
              <a:buClr>
                <a:srgbClr val="333333"/>
              </a:buClr>
              <a:buSzPts val="4300"/>
              <a:buFont typeface="Courier New" panose="02070309020205020404" pitchFamily="49" charset="0"/>
              <a:buChar char="o"/>
            </a:pPr>
            <a:r>
              <a:rPr lang="en-US" sz="3500" dirty="0">
                <a:solidFill>
                  <a:srgbClr val="333333"/>
                </a:solidFill>
                <a:latin typeface="Proxima Nova"/>
                <a:ea typeface="Proxima Nova"/>
                <a:cs typeface="Proxima Nova"/>
                <a:sym typeface="Proxima Nova"/>
              </a:rPr>
              <a:t>Soil N, C, other elements and plant C:N ratios very helpful</a:t>
            </a:r>
            <a:endParaRPr sz="3500" b="0" i="0" u="none" strike="noStrike" cap="none" dirty="0">
              <a:solidFill>
                <a:srgbClr val="333333"/>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3" descr="Logo, company name&#10;&#10;Description automatically generated"/>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9561509" y="7452868"/>
            <a:ext cx="4589619" cy="3437775"/>
          </a:xfrm>
          <a:prstGeom prst="rect">
            <a:avLst/>
          </a:prstGeom>
          <a:noFill/>
          <a:ln>
            <a:noFill/>
          </a:ln>
        </p:spPr>
      </p:pic>
      <p:pic>
        <p:nvPicPr>
          <p:cNvPr id="221" name="Google Shape;221;p23" descr="Graphical user interface, text&#10;&#10;Description automatically generated with medium confidence"/>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4590864" y="8167356"/>
            <a:ext cx="3585525" cy="2008800"/>
          </a:xfrm>
          <a:prstGeom prst="rect">
            <a:avLst/>
          </a:prstGeom>
          <a:noFill/>
          <a:ln w="9525" cap="flat" cmpd="sng">
            <a:solidFill>
              <a:srgbClr val="C4C7CB"/>
            </a:solidFill>
            <a:prstDash val="solid"/>
            <a:round/>
            <a:headEnd type="none" w="sm" len="sm"/>
            <a:tailEnd type="none" w="sm" len="sm"/>
          </a:ln>
        </p:spPr>
      </p:pic>
      <p:sp>
        <p:nvSpPr>
          <p:cNvPr id="222" name="Google Shape;222;p23"/>
          <p:cNvSpPr txBox="1"/>
          <p:nvPr/>
        </p:nvSpPr>
        <p:spPr>
          <a:xfrm>
            <a:off x="4904469" y="6433951"/>
            <a:ext cx="139956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4400"/>
              <a:buFont typeface="Helvetica Neue Light"/>
              <a:buNone/>
            </a:pPr>
            <a:r>
              <a:rPr lang="en-US" sz="3400" dirty="0">
                <a:solidFill>
                  <a:srgbClr val="333333"/>
                </a:solidFill>
              </a:rPr>
              <a:t>Colleagues: </a:t>
            </a:r>
            <a:r>
              <a:rPr lang="en-US" sz="3400" b="0" i="0" u="none" strike="noStrike" cap="none" dirty="0">
                <a:solidFill>
                  <a:srgbClr val="333333"/>
                </a:solidFill>
                <a:latin typeface="Arial"/>
                <a:ea typeface="Arial"/>
                <a:cs typeface="Arial"/>
                <a:sym typeface="Arial"/>
              </a:rPr>
              <a:t>James Bennett</a:t>
            </a:r>
            <a:r>
              <a:rPr lang="en-US" sz="3400" b="0" i="0" u="none" strike="noStrike" cap="none" dirty="0">
                <a:solidFill>
                  <a:schemeClr val="dk1"/>
                </a:solidFill>
                <a:latin typeface="Arial"/>
                <a:ea typeface="Arial"/>
                <a:cs typeface="Arial"/>
                <a:sym typeface="Arial"/>
              </a:rPr>
              <a:t>, </a:t>
            </a:r>
            <a:r>
              <a:rPr lang="en-US" sz="3400" b="0" i="0" u="none" strike="noStrike" cap="none" dirty="0">
                <a:solidFill>
                  <a:srgbClr val="333333"/>
                </a:solidFill>
                <a:latin typeface="Arial"/>
                <a:ea typeface="Arial"/>
                <a:cs typeface="Arial"/>
                <a:sym typeface="Arial"/>
              </a:rPr>
              <a:t>Tawanda M</a:t>
            </a:r>
            <a:r>
              <a:rPr lang="en-US" sz="3400" dirty="0">
                <a:solidFill>
                  <a:srgbClr val="333333"/>
                </a:solidFill>
              </a:rPr>
              <a:t>a</a:t>
            </a:r>
            <a:r>
              <a:rPr lang="en-US" sz="3400" b="0" i="0" u="none" strike="noStrike" cap="none" dirty="0">
                <a:solidFill>
                  <a:srgbClr val="333333"/>
                </a:solidFill>
                <a:latin typeface="Arial"/>
                <a:ea typeface="Arial"/>
                <a:cs typeface="Arial"/>
                <a:sym typeface="Arial"/>
              </a:rPr>
              <a:t>randure, Anthony Palmer </a:t>
            </a:r>
            <a:endParaRPr sz="3400" b="0" i="0" u="none" strike="noStrike" cap="none" dirty="0">
              <a:solidFill>
                <a:srgbClr val="000000"/>
              </a:solidFill>
              <a:latin typeface="Arial"/>
              <a:ea typeface="Arial"/>
              <a:cs typeface="Arial"/>
              <a:sym typeface="Arial"/>
            </a:endParaRPr>
          </a:p>
        </p:txBody>
      </p:sp>
      <p:sp>
        <p:nvSpPr>
          <p:cNvPr id="223" name="Google Shape;223;p23"/>
          <p:cNvSpPr txBox="1"/>
          <p:nvPr/>
        </p:nvSpPr>
        <p:spPr>
          <a:xfrm>
            <a:off x="8387129" y="10321255"/>
            <a:ext cx="70788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000000"/>
                </a:solidFill>
                <a:latin typeface="Proxima Nova"/>
                <a:ea typeface="Proxima Nova"/>
                <a:cs typeface="Proxima Nova"/>
                <a:sym typeface="Proxima Nova"/>
              </a:rPr>
              <a:t>Contact: Heidi on </a:t>
            </a:r>
            <a:r>
              <a:rPr lang="en-US" sz="2500" b="0" i="0" u="sng" strike="noStrike" cap="none">
                <a:solidFill>
                  <a:schemeClr val="hlink"/>
                </a:solidFill>
                <a:latin typeface="Proxima Nova"/>
                <a:ea typeface="Proxima Nova"/>
                <a:cs typeface="Proxima Nova"/>
                <a:sym typeface="Proxima Nova"/>
                <a:hlinkClick r:id="rId5"/>
              </a:rPr>
              <a:t>hhawkins@conservation.org</a:t>
            </a:r>
            <a:r>
              <a:rPr lang="en-US" sz="2500" b="0" i="0" u="none" strike="noStrike" cap="none">
                <a:solidFill>
                  <a:srgbClr val="000000"/>
                </a:solidFill>
                <a:latin typeface="Proxima Nova"/>
                <a:ea typeface="Proxima Nova"/>
                <a:cs typeface="Proxima Nova"/>
                <a:sym typeface="Proxima Nova"/>
              </a:rPr>
              <a:t> </a:t>
            </a:r>
            <a:endParaRPr sz="2500" b="0" i="0" u="none" strike="noStrike" cap="none">
              <a:solidFill>
                <a:srgbClr val="000000"/>
              </a:solidFill>
              <a:latin typeface="Proxima Nova"/>
              <a:ea typeface="Proxima Nova"/>
              <a:cs typeface="Proxima Nova"/>
              <a:sym typeface="Proxima Nova"/>
            </a:endParaRPr>
          </a:p>
        </p:txBody>
      </p:sp>
      <p:pic>
        <p:nvPicPr>
          <p:cNvPr id="224" name="Google Shape;224;p2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401929" y="8379079"/>
            <a:ext cx="4392602" cy="1797067"/>
          </a:xfrm>
          <a:prstGeom prst="rect">
            <a:avLst/>
          </a:prstGeom>
          <a:noFill/>
          <a:ln>
            <a:noFill/>
          </a:ln>
        </p:spPr>
      </p:pic>
      <p:sp>
        <p:nvSpPr>
          <p:cNvPr id="225" name="Google Shape;225;p23"/>
          <p:cNvSpPr txBox="1"/>
          <p:nvPr/>
        </p:nvSpPr>
        <p:spPr>
          <a:xfrm>
            <a:off x="8652600" y="4592700"/>
            <a:ext cx="54927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0">
                <a:latin typeface="Proxima Nova"/>
                <a:ea typeface="Proxima Nova"/>
                <a:cs typeface="Proxima Nova"/>
                <a:sym typeface="Proxima Nova"/>
              </a:rPr>
              <a:t>THANKS</a:t>
            </a:r>
            <a:endParaRPr sz="9000">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175a6298d3_0_46"/>
          <p:cNvSpPr txBox="1">
            <a:spLocks noGrp="1"/>
          </p:cNvSpPr>
          <p:nvPr>
            <p:ph type="body" idx="2"/>
          </p:nvPr>
        </p:nvSpPr>
        <p:spPr>
          <a:xfrm>
            <a:off x="1778000" y="675215"/>
            <a:ext cx="20828100" cy="1587600"/>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a:t>WATER BALANCE </a:t>
            </a:r>
            <a:endParaRPr sz="3000"/>
          </a:p>
        </p:txBody>
      </p:sp>
      <p:sp>
        <p:nvSpPr>
          <p:cNvPr id="183" name="Google Shape;183;g1175a6298d3_0_46"/>
          <p:cNvSpPr txBox="1"/>
          <p:nvPr/>
        </p:nvSpPr>
        <p:spPr>
          <a:xfrm>
            <a:off x="3276600" y="2101350"/>
            <a:ext cx="178308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solidFill>
                  <a:srgbClr val="1155CC"/>
                </a:solidFill>
              </a:rPr>
              <a:t>Water Balance (0) = Rain + Soil moisture - Interception - Evaporation - Transpiration - Streamflow </a:t>
            </a:r>
            <a:r>
              <a:rPr lang="en-US" sz="3000">
                <a:solidFill>
                  <a:srgbClr val="1155CC"/>
                </a:solidFill>
              </a:rPr>
              <a:t>(if snow sublimation = 0)</a:t>
            </a:r>
            <a:endParaRPr sz="3000">
              <a:solidFill>
                <a:srgbClr val="1155CC"/>
              </a:solidFill>
            </a:endParaRPr>
          </a:p>
        </p:txBody>
      </p:sp>
      <p:pic>
        <p:nvPicPr>
          <p:cNvPr id="184" name="Google Shape;184;g1175a6298d3_0_46"/>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42900" y="3209550"/>
            <a:ext cx="18357850" cy="10125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g114a2a1d945_0_40"/>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0" y="0"/>
            <a:ext cx="24384000" cy="13716000"/>
          </a:xfrm>
          <a:prstGeom prst="rect">
            <a:avLst/>
          </a:prstGeom>
          <a:noFill/>
          <a:ln>
            <a:noFill/>
          </a:ln>
        </p:spPr>
      </p:pic>
      <p:sp>
        <p:nvSpPr>
          <p:cNvPr id="202" name="Google Shape;202;g114a2a1d945_0_40"/>
          <p:cNvSpPr txBox="1">
            <a:spLocks noGrp="1"/>
          </p:cNvSpPr>
          <p:nvPr>
            <p:ph type="body" idx="2"/>
          </p:nvPr>
        </p:nvSpPr>
        <p:spPr>
          <a:xfrm>
            <a:off x="1778000" y="675215"/>
            <a:ext cx="20828100" cy="1587600"/>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a:t>WATER SUMMARY </a:t>
            </a:r>
            <a:endParaRPr sz="3000"/>
          </a:p>
        </p:txBody>
      </p:sp>
      <p:sp>
        <p:nvSpPr>
          <p:cNvPr id="203" name="Google Shape;203;g114a2a1d945_0_40"/>
          <p:cNvSpPr txBox="1"/>
          <p:nvPr/>
        </p:nvSpPr>
        <p:spPr>
          <a:xfrm>
            <a:off x="2933700" y="3848100"/>
            <a:ext cx="18859500" cy="5725800"/>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chemeClr val="dk1"/>
              </a:buClr>
              <a:buSzPts val="6000"/>
              <a:buFont typeface="Proxima Nova"/>
              <a:buChar char="●"/>
            </a:pPr>
            <a:r>
              <a:rPr lang="en-US" sz="6000" b="0" i="0" u="none" strike="noStrike" cap="none">
                <a:solidFill>
                  <a:schemeClr val="dk1"/>
                </a:solidFill>
                <a:latin typeface="Proxima Nova"/>
                <a:ea typeface="Proxima Nova"/>
                <a:cs typeface="Proxima Nova"/>
                <a:sym typeface="Proxima Nova"/>
              </a:rPr>
              <a:t>Wattle likely decreases soil moisture</a:t>
            </a:r>
            <a:r>
              <a:rPr lang="en-US" sz="6000">
                <a:solidFill>
                  <a:schemeClr val="dk1"/>
                </a:solidFill>
                <a:latin typeface="Proxima Nova"/>
                <a:ea typeface="Proxima Nova"/>
                <a:cs typeface="Proxima Nova"/>
                <a:sym typeface="Proxima Nova"/>
              </a:rPr>
              <a:t>, also SOC?</a:t>
            </a:r>
            <a:endParaRPr sz="6000" b="0" i="0" u="none" strike="noStrike" cap="none">
              <a:solidFill>
                <a:schemeClr val="dk1"/>
              </a:solidFill>
              <a:latin typeface="Proxima Nova"/>
              <a:ea typeface="Proxima Nova"/>
              <a:cs typeface="Proxima Nova"/>
              <a:sym typeface="Proxima Nova"/>
            </a:endParaRPr>
          </a:p>
          <a:p>
            <a:pPr marL="457200" lvl="0" indent="-609600" algn="l" rtl="0">
              <a:spcBef>
                <a:spcPts val="0"/>
              </a:spcBef>
              <a:spcAft>
                <a:spcPts val="0"/>
              </a:spcAft>
              <a:buClr>
                <a:schemeClr val="dk1"/>
              </a:buClr>
              <a:buSzPts val="6000"/>
              <a:buFont typeface="Proxima Nova"/>
              <a:buChar char="●"/>
            </a:pPr>
            <a:r>
              <a:rPr lang="en-US" sz="6000">
                <a:solidFill>
                  <a:schemeClr val="dk1"/>
                </a:solidFill>
                <a:latin typeface="Proxima Nova"/>
                <a:ea typeface="Proxima Nova"/>
                <a:cs typeface="Proxima Nova"/>
                <a:sym typeface="Proxima Nova"/>
              </a:rPr>
              <a:t>Models simulate water flows (ET, streamflow, soil moisture etc) but are at field scale not landscape.</a:t>
            </a:r>
            <a:endParaRPr sz="6000">
              <a:solidFill>
                <a:schemeClr val="dk1"/>
              </a:solidFill>
              <a:latin typeface="Proxima Nova"/>
              <a:ea typeface="Proxima Nova"/>
              <a:cs typeface="Proxima Nova"/>
              <a:sym typeface="Proxima Nova"/>
            </a:endParaRPr>
          </a:p>
          <a:p>
            <a:pPr marL="457200" lvl="0" indent="-609600" algn="l" rtl="0">
              <a:spcBef>
                <a:spcPts val="0"/>
              </a:spcBef>
              <a:spcAft>
                <a:spcPts val="0"/>
              </a:spcAft>
              <a:buClr>
                <a:schemeClr val="dk1"/>
              </a:buClr>
              <a:buSzPts val="6000"/>
              <a:buFont typeface="Proxima Nova"/>
              <a:buChar char="●"/>
            </a:pPr>
            <a:r>
              <a:rPr lang="en-US" sz="6000">
                <a:solidFill>
                  <a:schemeClr val="dk1"/>
                </a:solidFill>
                <a:latin typeface="Proxima Nova"/>
                <a:ea typeface="Proxima Nova"/>
                <a:cs typeface="Proxima Nova"/>
                <a:sym typeface="Proxima Nova"/>
              </a:rPr>
              <a:t>Require hydrological model for landscape flows </a:t>
            </a:r>
            <a:endParaRPr sz="6000">
              <a:solidFill>
                <a:schemeClr val="dk1"/>
              </a:solidFill>
              <a:latin typeface="Proxima Nova"/>
              <a:ea typeface="Proxima Nova"/>
              <a:cs typeface="Proxima Nova"/>
              <a:sym typeface="Proxima Nova"/>
            </a:endParaRPr>
          </a:p>
          <a:p>
            <a:pPr marL="457200" lvl="0" indent="-609600" algn="l" rtl="0">
              <a:spcBef>
                <a:spcPts val="0"/>
              </a:spcBef>
              <a:spcAft>
                <a:spcPts val="0"/>
              </a:spcAft>
              <a:buClr>
                <a:schemeClr val="dk1"/>
              </a:buClr>
              <a:buSzPts val="6000"/>
              <a:buFont typeface="Proxima Nova"/>
              <a:buChar char="●"/>
            </a:pPr>
            <a:r>
              <a:rPr lang="en-US" sz="6000">
                <a:solidFill>
                  <a:schemeClr val="dk1"/>
                </a:solidFill>
                <a:latin typeface="Proxima Nova"/>
                <a:ea typeface="Proxima Nova"/>
                <a:cs typeface="Proxima Nova"/>
                <a:sym typeface="Proxima Nova"/>
              </a:rPr>
              <a:t>Multi models for carbon-water landscape flows</a:t>
            </a:r>
            <a:endParaRPr sz="6000">
              <a:solidFill>
                <a:schemeClr val="dk1"/>
              </a:solidFill>
              <a:latin typeface="Proxima Nova"/>
              <a:ea typeface="Proxima Nova"/>
              <a:cs typeface="Proxima Nova"/>
              <a:sym typeface="Proxima Nova"/>
            </a:endParaRPr>
          </a:p>
          <a:p>
            <a:pPr marL="457200" marR="0" lvl="0" indent="0" algn="l" rtl="0">
              <a:lnSpc>
                <a:spcPct val="100000"/>
              </a:lnSpc>
              <a:spcBef>
                <a:spcPts val="0"/>
              </a:spcBef>
              <a:spcAft>
                <a:spcPts val="0"/>
              </a:spcAft>
              <a:buNone/>
            </a:pPr>
            <a:endParaRPr sz="6000">
              <a:solidFill>
                <a:schemeClr val="dk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body" idx="2"/>
          </p:nvPr>
        </p:nvSpPr>
        <p:spPr>
          <a:xfrm>
            <a:off x="1778000" y="666902"/>
            <a:ext cx="20828000" cy="1587501"/>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dirty="0"/>
              <a:t>GLOBAL WARMING: C as one GHG</a:t>
            </a:r>
            <a:endParaRPr sz="3000" dirty="0"/>
          </a:p>
        </p:txBody>
      </p:sp>
      <p:sp>
        <p:nvSpPr>
          <p:cNvPr id="69" name="Google Shape;69;p11"/>
          <p:cNvSpPr txBox="1"/>
          <p:nvPr/>
        </p:nvSpPr>
        <p:spPr>
          <a:xfrm>
            <a:off x="2952750" y="2153025"/>
            <a:ext cx="18669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solidFill>
                  <a:srgbClr val="1155CC"/>
                </a:solidFill>
              </a:rPr>
              <a:t>We focus on carbon in this presentation: </a:t>
            </a:r>
            <a:endParaRPr sz="3000">
              <a:solidFill>
                <a:srgbClr val="1155CC"/>
              </a:solidFill>
            </a:endParaRPr>
          </a:p>
          <a:p>
            <a:pPr marL="0" lvl="0" indent="0" algn="ctr" rtl="0">
              <a:spcBef>
                <a:spcPts val="0"/>
              </a:spcBef>
              <a:spcAft>
                <a:spcPts val="0"/>
              </a:spcAft>
              <a:buNone/>
            </a:pPr>
            <a:r>
              <a:rPr lang="en-US" sz="3000" i="1">
                <a:solidFill>
                  <a:srgbClr val="1155CC"/>
                </a:solidFill>
              </a:rPr>
              <a:t>Total ecosystem carbon = </a:t>
            </a:r>
            <a:r>
              <a:rPr lang="en-US" sz="3000" b="1" i="1">
                <a:solidFill>
                  <a:srgbClr val="1155CC"/>
                </a:solidFill>
              </a:rPr>
              <a:t>SOC + Biomass</a:t>
            </a:r>
            <a:r>
              <a:rPr lang="en-US" sz="3000" i="1">
                <a:solidFill>
                  <a:srgbClr val="1155CC"/>
                </a:solidFill>
              </a:rPr>
              <a:t> (above/below) - Respiration</a:t>
            </a:r>
            <a:endParaRPr sz="3000" i="1">
              <a:solidFill>
                <a:srgbClr val="1155CC"/>
              </a:solidFill>
            </a:endParaRPr>
          </a:p>
        </p:txBody>
      </p:sp>
      <p:pic>
        <p:nvPicPr>
          <p:cNvPr id="71" name="Google Shape;71;p11" descr="Map&#10;&#10;Description automatically generated"/>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1128304" y="3261225"/>
            <a:ext cx="10985646" cy="10325075"/>
          </a:xfrm>
          <a:prstGeom prst="rect">
            <a:avLst/>
          </a:prstGeom>
          <a:noFill/>
          <a:ln>
            <a:noFill/>
          </a:ln>
        </p:spPr>
      </p:pic>
      <p:sp>
        <p:nvSpPr>
          <p:cNvPr id="72" name="Google Shape;72;p11"/>
          <p:cNvSpPr txBox="1"/>
          <p:nvPr/>
        </p:nvSpPr>
        <p:spPr>
          <a:xfrm>
            <a:off x="22113952" y="5127350"/>
            <a:ext cx="22095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4373A"/>
              </a:buClr>
              <a:buSzPts val="3600"/>
              <a:buFont typeface="Proxima Nova"/>
              <a:buNone/>
            </a:pPr>
            <a:r>
              <a:rPr lang="en-US" sz="2000" b="0" i="0" u="none" strike="noStrike" cap="none">
                <a:solidFill>
                  <a:srgbClr val="34373A"/>
                </a:solidFill>
                <a:latin typeface="Proxima Nova"/>
                <a:ea typeface="Proxima Nova"/>
                <a:cs typeface="Proxima Nova"/>
                <a:sym typeface="Proxima Nova"/>
              </a:rPr>
              <a:t>SA grasslands</a:t>
            </a:r>
            <a:r>
              <a:rPr lang="en-US" sz="2000">
                <a:solidFill>
                  <a:srgbClr val="34373A"/>
                </a:solidFill>
                <a:latin typeface="Proxima Nova"/>
                <a:ea typeface="Proxima Nova"/>
                <a:cs typeface="Proxima Nova"/>
                <a:sym typeface="Proxima Nova"/>
              </a:rPr>
              <a:t>: Greatest </a:t>
            </a:r>
            <a:r>
              <a:rPr lang="en-US" sz="2000" b="0" i="0" u="none" strike="noStrike" cap="none">
                <a:solidFill>
                  <a:srgbClr val="34373A"/>
                </a:solidFill>
                <a:latin typeface="Proxima Nova"/>
                <a:ea typeface="Proxima Nova"/>
                <a:cs typeface="Proxima Nova"/>
                <a:sym typeface="Proxima Nova"/>
              </a:rPr>
              <a:t>extent &amp; overall SOC content</a:t>
            </a:r>
            <a:endParaRPr sz="2000" b="0" i="0" u="none" strike="noStrike" cap="none">
              <a:solidFill>
                <a:srgbClr val="34373A"/>
              </a:solidFill>
              <a:latin typeface="Proxima Nova"/>
              <a:ea typeface="Proxima Nova"/>
              <a:cs typeface="Proxima Nova"/>
              <a:sym typeface="Proxima Nova"/>
            </a:endParaRPr>
          </a:p>
        </p:txBody>
      </p:sp>
      <p:cxnSp>
        <p:nvCxnSpPr>
          <p:cNvPr id="73" name="Google Shape;73;p11"/>
          <p:cNvCxnSpPr>
            <a:stCxn id="72" idx="2"/>
          </p:cNvCxnSpPr>
          <p:nvPr/>
        </p:nvCxnSpPr>
        <p:spPr>
          <a:xfrm flipH="1">
            <a:off x="19736302" y="6450950"/>
            <a:ext cx="3482400" cy="2218200"/>
          </a:xfrm>
          <a:prstGeom prst="straightConnector1">
            <a:avLst/>
          </a:prstGeom>
          <a:noFill/>
          <a:ln w="38100" cap="flat" cmpd="sng">
            <a:solidFill>
              <a:srgbClr val="FFFF00"/>
            </a:solidFill>
            <a:prstDash val="solid"/>
            <a:round/>
            <a:headEnd type="none" w="sm" len="sm"/>
            <a:tailEnd type="triangle" w="med" len="med"/>
          </a:ln>
          <a:effectLst>
            <a:outerShdw blurRad="38100" dist="25400" dir="5400000" rotWithShape="0">
              <a:srgbClr val="000000">
                <a:alpha val="49410"/>
              </a:srgbClr>
            </a:outerShdw>
          </a:effectLst>
        </p:spPr>
      </p:cxnSp>
      <p:sp>
        <p:nvSpPr>
          <p:cNvPr id="74" name="Google Shape;74;p11"/>
          <p:cNvSpPr txBox="1"/>
          <p:nvPr/>
        </p:nvSpPr>
        <p:spPr>
          <a:xfrm>
            <a:off x="12331737" y="12923505"/>
            <a:ext cx="9547500" cy="287400"/>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2400"/>
              <a:buFont typeface="Proxima Nova"/>
              <a:buNone/>
            </a:pPr>
            <a:r>
              <a:rPr lang="en-US" sz="1200" b="0" i="0" u="none" strike="noStrike" cap="none">
                <a:solidFill>
                  <a:srgbClr val="000000"/>
                </a:solidFill>
                <a:latin typeface="Proxima Nova"/>
                <a:ea typeface="Proxima Nova"/>
                <a:cs typeface="Proxima Nova"/>
                <a:sym typeface="Proxima Nova"/>
              </a:rPr>
              <a:t>Venter et al. (2021) </a:t>
            </a:r>
            <a:r>
              <a:rPr lang="en-US" sz="1200" b="0" i="0" u="sng" strike="noStrike" cap="none">
                <a:solidFill>
                  <a:srgbClr val="000000"/>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https://doi.org/10.1016/j.scitotenv.2021.145384</a:t>
            </a:r>
            <a:r>
              <a:rPr lang="en-US" sz="1200" b="0" i="0" u="none" strike="noStrike" cap="none">
                <a:solidFill>
                  <a:srgbClr val="000000"/>
                </a:solidFill>
                <a:latin typeface="Proxima Nova"/>
                <a:ea typeface="Proxima Nova"/>
                <a:cs typeface="Proxima Nova"/>
                <a:sym typeface="Proxima Nova"/>
              </a:rPr>
              <a:t> </a:t>
            </a:r>
            <a:endParaRPr sz="1200" b="0" i="0" u="none" strike="noStrike" cap="none">
              <a:solidFill>
                <a:srgbClr val="000000"/>
              </a:solidFill>
              <a:latin typeface="Proxima Nova"/>
              <a:ea typeface="Proxima Nova"/>
              <a:cs typeface="Proxima Nova"/>
              <a:sym typeface="Proxima Nova"/>
            </a:endParaRPr>
          </a:p>
        </p:txBody>
      </p:sp>
      <p:pic>
        <p:nvPicPr>
          <p:cNvPr id="3" name="Picture 2">
            <a:extLst>
              <a:ext uri="{FF2B5EF4-FFF2-40B4-BE49-F238E27FC236}">
                <a16:creationId xmlns:a16="http://schemas.microsoft.com/office/drawing/2014/main" id="{8197DA32-5618-4515-9781-CC3685219D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78000" y="3459456"/>
            <a:ext cx="8775704" cy="8750725"/>
          </a:xfrm>
          <a:prstGeom prst="rect">
            <a:avLst/>
          </a:prstGeom>
        </p:spPr>
      </p:pic>
      <p:pic>
        <p:nvPicPr>
          <p:cNvPr id="70" name="Google Shape;70;p1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018652" y="7560050"/>
            <a:ext cx="1174750" cy="1174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6" descr="A group of animals in a field&#10;&#10;Description automatically generated with low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58287" y="0"/>
            <a:ext cx="18288000" cy="13716000"/>
          </a:xfrm>
          <a:prstGeom prst="rect">
            <a:avLst/>
          </a:prstGeom>
          <a:noFill/>
          <a:ln>
            <a:noFill/>
          </a:ln>
        </p:spPr>
      </p:pic>
      <p:sp>
        <p:nvSpPr>
          <p:cNvPr id="231" name="Google Shape;231;p6"/>
          <p:cNvSpPr/>
          <p:nvPr/>
        </p:nvSpPr>
        <p:spPr>
          <a:xfrm>
            <a:off x="2258275" y="5650155"/>
            <a:ext cx="18288000" cy="462356"/>
          </a:xfrm>
          <a:custGeom>
            <a:avLst/>
            <a:gdLst/>
            <a:ahLst/>
            <a:cxnLst/>
            <a:rect l="l" t="t" r="r" b="b"/>
            <a:pathLst>
              <a:path w="18288000" h="770593" extrusionOk="0">
                <a:moveTo>
                  <a:pt x="0" y="521211"/>
                </a:moveTo>
                <a:cubicBezTo>
                  <a:pt x="2408959" y="341102"/>
                  <a:pt x="4817918" y="160993"/>
                  <a:pt x="6774873" y="84793"/>
                </a:cubicBezTo>
                <a:cubicBezTo>
                  <a:pt x="8731828" y="8593"/>
                  <a:pt x="9822874" y="-50289"/>
                  <a:pt x="11741728" y="64011"/>
                </a:cubicBezTo>
                <a:cubicBezTo>
                  <a:pt x="13660582" y="178311"/>
                  <a:pt x="18288000" y="770593"/>
                  <a:pt x="18288000" y="770593"/>
                </a:cubicBezTo>
                <a:lnTo>
                  <a:pt x="18288000" y="770593"/>
                </a:lnTo>
              </a:path>
            </a:pathLst>
          </a:custGeom>
          <a:noFill/>
          <a:ln w="152400" cap="flat" cmpd="sng">
            <a:solidFill>
              <a:srgbClr val="FFFF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32" name="Google Shape;232;p6"/>
          <p:cNvSpPr txBox="1"/>
          <p:nvPr/>
        </p:nvSpPr>
        <p:spPr>
          <a:xfrm>
            <a:off x="9679508" y="3808620"/>
            <a:ext cx="2715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00"/>
                </a:solidFill>
                <a:latin typeface="Arial"/>
                <a:ea typeface="Arial"/>
                <a:cs typeface="Arial"/>
                <a:sym typeface="Arial"/>
              </a:rPr>
              <a:t>RESTED AREA</a:t>
            </a:r>
            <a:endParaRPr/>
          </a:p>
        </p:txBody>
      </p:sp>
      <p:sp>
        <p:nvSpPr>
          <p:cNvPr id="233" name="Google Shape;233;p6"/>
          <p:cNvSpPr txBox="1"/>
          <p:nvPr/>
        </p:nvSpPr>
        <p:spPr>
          <a:xfrm>
            <a:off x="7051961" y="7602472"/>
            <a:ext cx="275588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00"/>
                </a:solidFill>
                <a:latin typeface="Arial"/>
                <a:ea typeface="Arial"/>
                <a:cs typeface="Arial"/>
                <a:sym typeface="Arial"/>
              </a:rPr>
              <a:t>GRAZED AREA</a:t>
            </a:r>
            <a:endParaRPr/>
          </a:p>
        </p:txBody>
      </p:sp>
      <p:pic>
        <p:nvPicPr>
          <p:cNvPr id="234" name="Google Shape;234;p6" descr="A close-up of a plant&#10;&#10;Description automatically generated with low confidence"/>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20947910" y="469945"/>
            <a:ext cx="2133600" cy="3362325"/>
          </a:xfrm>
          <a:prstGeom prst="rect">
            <a:avLst/>
          </a:prstGeom>
          <a:noFill/>
          <a:ln>
            <a:noFill/>
          </a:ln>
        </p:spPr>
      </p:pic>
      <p:sp>
        <p:nvSpPr>
          <p:cNvPr id="235" name="Google Shape;235;p6"/>
          <p:cNvSpPr txBox="1"/>
          <p:nvPr/>
        </p:nvSpPr>
        <p:spPr>
          <a:xfrm>
            <a:off x="20947910" y="3832270"/>
            <a:ext cx="2133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CC BY-NC-ND</a:t>
            </a:r>
            <a:endParaRPr sz="900" b="0" i="0" u="none" strike="noStrike" cap="none">
              <a:solidFill>
                <a:srgbClr val="000000"/>
              </a:solidFill>
              <a:latin typeface="Arial"/>
              <a:ea typeface="Arial"/>
              <a:cs typeface="Arial"/>
              <a:sym typeface="Arial"/>
            </a:endParaRPr>
          </a:p>
        </p:txBody>
      </p:sp>
      <p:cxnSp>
        <p:nvCxnSpPr>
          <p:cNvPr id="236" name="Google Shape;236;p6"/>
          <p:cNvCxnSpPr>
            <a:stCxn id="232" idx="0"/>
          </p:cNvCxnSpPr>
          <p:nvPr/>
        </p:nvCxnSpPr>
        <p:spPr>
          <a:xfrm rot="-5400000">
            <a:off x="15525908" y="-1610431"/>
            <a:ext cx="930600" cy="9907500"/>
          </a:xfrm>
          <a:prstGeom prst="bentConnector2">
            <a:avLst/>
          </a:prstGeom>
          <a:noFill/>
          <a:ln w="57150" cap="flat" cmpd="sng">
            <a:solidFill>
              <a:srgbClr val="C72000"/>
            </a:solidFill>
            <a:prstDash val="dot"/>
            <a:round/>
            <a:headEnd type="none" w="sm" len="sm"/>
            <a:tailEnd type="triangle" w="med" len="med"/>
          </a:ln>
        </p:spPr>
      </p:cxnSp>
      <p:sp>
        <p:nvSpPr>
          <p:cNvPr id="237" name="Google Shape;237;p6"/>
          <p:cNvSpPr txBox="1"/>
          <p:nvPr/>
        </p:nvSpPr>
        <p:spPr>
          <a:xfrm>
            <a:off x="20985037" y="7864082"/>
            <a:ext cx="2617946"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Increased root growth means increased soil carbon, climate resilience</a:t>
            </a:r>
            <a:endParaRPr/>
          </a:p>
        </p:txBody>
      </p:sp>
      <p:pic>
        <p:nvPicPr>
          <p:cNvPr id="238" name="Google Shape;238;p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0947910" y="5507538"/>
            <a:ext cx="2133601" cy="2133601"/>
          </a:xfrm>
          <a:prstGeom prst="rect">
            <a:avLst/>
          </a:prstGeom>
          <a:noFill/>
          <a:ln>
            <a:noFill/>
          </a:ln>
        </p:spPr>
      </p:pic>
      <p:cxnSp>
        <p:nvCxnSpPr>
          <p:cNvPr id="239" name="Google Shape;239;p6"/>
          <p:cNvCxnSpPr>
            <a:endCxn id="238" idx="0"/>
          </p:cNvCxnSpPr>
          <p:nvPr/>
        </p:nvCxnSpPr>
        <p:spPr>
          <a:xfrm rot="-5400000" flipH="1">
            <a:off x="20794910" y="4287738"/>
            <a:ext cx="2439000" cy="600"/>
          </a:xfrm>
          <a:prstGeom prst="bentConnector3">
            <a:avLst>
              <a:gd name="adj1" fmla="val 50002"/>
            </a:avLst>
          </a:prstGeom>
          <a:noFill/>
          <a:ln w="57150" cap="flat" cmpd="sng">
            <a:solidFill>
              <a:srgbClr val="C72000"/>
            </a:solidFill>
            <a:prstDash val="dot"/>
            <a:round/>
            <a:headEnd type="none" w="sm" len="sm"/>
            <a:tailEnd type="triangle" w="med" len="med"/>
          </a:ln>
        </p:spPr>
      </p:cxnSp>
      <p:cxnSp>
        <p:nvCxnSpPr>
          <p:cNvPr id="240" name="Google Shape;240;p6"/>
          <p:cNvCxnSpPr/>
          <p:nvPr/>
        </p:nvCxnSpPr>
        <p:spPr>
          <a:xfrm rot="10800000" flipH="1">
            <a:off x="8429902" y="1704152"/>
            <a:ext cx="12518100" cy="5806500"/>
          </a:xfrm>
          <a:prstGeom prst="bentConnector3">
            <a:avLst>
              <a:gd name="adj1" fmla="val 361"/>
            </a:avLst>
          </a:prstGeom>
          <a:noFill/>
          <a:ln w="57150" cap="flat" cmpd="sng">
            <a:solidFill>
              <a:srgbClr val="C72000"/>
            </a:solidFill>
            <a:prstDash val="dot"/>
            <a:round/>
            <a:headEnd type="none" w="sm" len="sm"/>
            <a:tailEnd type="triangle" w="med" len="med"/>
          </a:ln>
        </p:spPr>
      </p:cxnSp>
      <p:sp>
        <p:nvSpPr>
          <p:cNvPr id="241" name="Google Shape;241;p6"/>
          <p:cNvSpPr txBox="1"/>
          <p:nvPr/>
        </p:nvSpPr>
        <p:spPr>
          <a:xfrm>
            <a:off x="8429902" y="1169707"/>
            <a:ext cx="1010885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dirty="0"/>
              <a:t>Recommended stocking rate (0.25 LSU ha</a:t>
            </a:r>
            <a:r>
              <a:rPr lang="en-US" sz="2400" baseline="30000" dirty="0"/>
              <a:t>-1</a:t>
            </a:r>
            <a:r>
              <a:rPr lang="en-US" sz="2400" dirty="0"/>
              <a:t>) </a:t>
            </a:r>
            <a:r>
              <a:rPr lang="en-US" sz="2400" b="0" i="0" u="none" strike="noStrike" cap="none" dirty="0">
                <a:solidFill>
                  <a:srgbClr val="000000"/>
                </a:solidFill>
                <a:latin typeface="Arial"/>
                <a:ea typeface="Arial"/>
                <a:cs typeface="Arial"/>
                <a:sym typeface="Arial"/>
              </a:rPr>
              <a:t>promotes grass growth</a:t>
            </a:r>
            <a:endParaRPr dirty="0"/>
          </a:p>
        </p:txBody>
      </p:sp>
      <p:sp>
        <p:nvSpPr>
          <p:cNvPr id="242" name="Google Shape;242;p6"/>
          <p:cNvSpPr txBox="1"/>
          <p:nvPr/>
        </p:nvSpPr>
        <p:spPr>
          <a:xfrm>
            <a:off x="11037439" y="1968171"/>
            <a:ext cx="6535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Rotational grazing 2-4 camps (</a:t>
            </a:r>
            <a:r>
              <a:rPr lang="en-US" sz="2400" b="0" i="1" u="none" strike="noStrike" cap="none">
                <a:solidFill>
                  <a:schemeClr val="dk1"/>
                </a:solidFill>
                <a:latin typeface="Arial"/>
                <a:ea typeface="Arial"/>
                <a:cs typeface="Arial"/>
                <a:sym typeface="Arial"/>
              </a:rPr>
              <a:t>maboella</a:t>
            </a:r>
            <a:r>
              <a:rPr lang="en-US" sz="2400" b="0" i="0" u="none" strike="noStrike" cap="none">
                <a:solidFill>
                  <a:schemeClr val="dk1"/>
                </a:solidFill>
                <a:latin typeface="Arial"/>
                <a:ea typeface="Arial"/>
                <a:cs typeface="Arial"/>
                <a:sym typeface="Arial"/>
              </a:rPr>
              <a:t>) allows grass </a:t>
            </a:r>
            <a:r>
              <a:rPr lang="en-US" sz="2400">
                <a:solidFill>
                  <a:schemeClr val="dk1"/>
                </a:solidFill>
              </a:rPr>
              <a:t>shoot and root to grow/recover</a:t>
            </a:r>
            <a:endParaRPr>
              <a:solidFill>
                <a:schemeClr val="dk1"/>
              </a:solidFill>
            </a:endParaRPr>
          </a:p>
        </p:txBody>
      </p:sp>
      <p:pic>
        <p:nvPicPr>
          <p:cNvPr id="243" name="Google Shape;243;p6" descr="A close up of a fire&#10;&#10;Description automatically generated with medium confidenc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966224" y="3541996"/>
            <a:ext cx="1411576" cy="1411576"/>
          </a:xfrm>
          <a:prstGeom prst="rect">
            <a:avLst/>
          </a:prstGeom>
          <a:noFill/>
          <a:ln>
            <a:noFill/>
          </a:ln>
        </p:spPr>
      </p:pic>
      <p:sp>
        <p:nvSpPr>
          <p:cNvPr id="244" name="Google Shape;244;p6"/>
          <p:cNvSpPr txBox="1"/>
          <p:nvPr/>
        </p:nvSpPr>
        <p:spPr>
          <a:xfrm>
            <a:off x="13170872" y="4313349"/>
            <a:ext cx="10023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00"/>
                </a:solidFill>
                <a:latin typeface="Arial"/>
                <a:ea typeface="Arial"/>
                <a:cs typeface="Arial"/>
                <a:sym typeface="Arial"/>
              </a:rPr>
              <a:t>FIRE</a:t>
            </a:r>
            <a:endParaRPr/>
          </a:p>
        </p:txBody>
      </p:sp>
      <p:cxnSp>
        <p:nvCxnSpPr>
          <p:cNvPr id="245" name="Google Shape;245;p6"/>
          <p:cNvCxnSpPr>
            <a:stCxn id="243" idx="3"/>
          </p:cNvCxnSpPr>
          <p:nvPr/>
        </p:nvCxnSpPr>
        <p:spPr>
          <a:xfrm>
            <a:off x="14377799" y="4247784"/>
            <a:ext cx="6539400" cy="1428600"/>
          </a:xfrm>
          <a:prstGeom prst="bentConnector3">
            <a:avLst>
              <a:gd name="adj1" fmla="val 61548"/>
            </a:avLst>
          </a:prstGeom>
          <a:noFill/>
          <a:ln w="57150" cap="flat" cmpd="sng">
            <a:solidFill>
              <a:srgbClr val="C72000"/>
            </a:solidFill>
            <a:prstDash val="dot"/>
            <a:round/>
            <a:headEnd type="none" w="sm" len="sm"/>
            <a:tailEnd type="triangle" w="med" len="med"/>
          </a:ln>
        </p:spPr>
      </p:cxnSp>
      <p:sp>
        <p:nvSpPr>
          <p:cNvPr id="246" name="Google Shape;246;p6"/>
          <p:cNvSpPr txBox="1"/>
          <p:nvPr/>
        </p:nvSpPr>
        <p:spPr>
          <a:xfrm>
            <a:off x="14532085" y="3654249"/>
            <a:ext cx="466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Moderate fire adds carbon to soil</a:t>
            </a:r>
            <a:endParaRPr>
              <a:solidFill>
                <a:schemeClr val="dk1"/>
              </a:solidFill>
            </a:endParaRPr>
          </a:p>
        </p:txBody>
      </p:sp>
      <p:sp>
        <p:nvSpPr>
          <p:cNvPr id="247" name="Google Shape;247;p6"/>
          <p:cNvSpPr txBox="1"/>
          <p:nvPr/>
        </p:nvSpPr>
        <p:spPr>
          <a:xfrm>
            <a:off x="21570779" y="6452123"/>
            <a:ext cx="96212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00"/>
                </a:solidFill>
                <a:latin typeface="Arial"/>
                <a:ea typeface="Arial"/>
                <a:cs typeface="Arial"/>
                <a:sym typeface="Arial"/>
              </a:rPr>
              <a:t>SOC</a:t>
            </a:r>
            <a:endParaRPr/>
          </a:p>
        </p:txBody>
      </p:sp>
      <p:sp>
        <p:nvSpPr>
          <p:cNvPr id="248" name="Google Shape;248;p6"/>
          <p:cNvSpPr txBox="1"/>
          <p:nvPr/>
        </p:nvSpPr>
        <p:spPr>
          <a:xfrm>
            <a:off x="21321512" y="2152148"/>
            <a:ext cx="146065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00"/>
                </a:solidFill>
                <a:latin typeface="Arial"/>
                <a:ea typeface="Arial"/>
                <a:cs typeface="Arial"/>
                <a:sym typeface="Arial"/>
              </a:rPr>
              <a:t>ROOTS</a:t>
            </a:r>
            <a:endParaRPr/>
          </a:p>
        </p:txBody>
      </p:sp>
      <p:pic>
        <p:nvPicPr>
          <p:cNvPr id="249" name="Google Shape;249;p6" descr="A rock in the grass&#10;&#10;Description automatically generated with medium confidenc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142014" y="8591977"/>
            <a:ext cx="2743200" cy="2054352"/>
          </a:xfrm>
          <a:prstGeom prst="rect">
            <a:avLst/>
          </a:prstGeom>
          <a:noFill/>
          <a:ln>
            <a:noFill/>
          </a:ln>
        </p:spPr>
      </p:pic>
      <p:sp>
        <p:nvSpPr>
          <p:cNvPr id="250" name="Google Shape;250;p6"/>
          <p:cNvSpPr txBox="1"/>
          <p:nvPr/>
        </p:nvSpPr>
        <p:spPr>
          <a:xfrm>
            <a:off x="10008746" y="9388294"/>
            <a:ext cx="3592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Dung adds carbon to soil</a:t>
            </a:r>
            <a:endParaRPr>
              <a:solidFill>
                <a:schemeClr val="dk1"/>
              </a:solidFill>
            </a:endParaRPr>
          </a:p>
        </p:txBody>
      </p:sp>
      <p:cxnSp>
        <p:nvCxnSpPr>
          <p:cNvPr id="251" name="Google Shape;251;p6"/>
          <p:cNvCxnSpPr/>
          <p:nvPr/>
        </p:nvCxnSpPr>
        <p:spPr>
          <a:xfrm rot="-5400000" flipH="1">
            <a:off x="21652612" y="10363201"/>
            <a:ext cx="724800" cy="600"/>
          </a:xfrm>
          <a:prstGeom prst="bentConnector3">
            <a:avLst>
              <a:gd name="adj1" fmla="val 49993"/>
            </a:avLst>
          </a:prstGeom>
          <a:noFill/>
          <a:ln w="57150" cap="flat" cmpd="sng">
            <a:solidFill>
              <a:srgbClr val="C72000"/>
            </a:solidFill>
            <a:prstDash val="dot"/>
            <a:round/>
            <a:headEnd type="none" w="sm" len="sm"/>
            <a:tailEnd type="triangle" w="med" len="med"/>
          </a:ln>
        </p:spPr>
      </p:cxnSp>
      <p:sp>
        <p:nvSpPr>
          <p:cNvPr id="252" name="Google Shape;252;p6"/>
          <p:cNvSpPr txBox="1"/>
          <p:nvPr/>
        </p:nvSpPr>
        <p:spPr>
          <a:xfrm>
            <a:off x="7808565" y="10001100"/>
            <a:ext cx="1242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FF00"/>
                </a:solidFill>
                <a:latin typeface="Arial"/>
                <a:ea typeface="Arial"/>
                <a:cs typeface="Arial"/>
                <a:sym typeface="Arial"/>
              </a:rPr>
              <a:t>DUNG</a:t>
            </a:r>
            <a:endParaRPr/>
          </a:p>
        </p:txBody>
      </p:sp>
      <p:pic>
        <p:nvPicPr>
          <p:cNvPr id="253" name="Google Shape;253;p6" descr="A hand holding a paper money&#10;&#10;Description automatically generated with low confidence"/>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0947910" y="10769753"/>
            <a:ext cx="2961907" cy="1664592"/>
          </a:xfrm>
          <a:prstGeom prst="rect">
            <a:avLst/>
          </a:prstGeom>
          <a:noFill/>
          <a:ln>
            <a:noFill/>
          </a:ln>
        </p:spPr>
      </p:pic>
      <p:sp>
        <p:nvSpPr>
          <p:cNvPr id="254" name="Google Shape;254;p6"/>
          <p:cNvSpPr txBox="1"/>
          <p:nvPr/>
        </p:nvSpPr>
        <p:spPr>
          <a:xfrm>
            <a:off x="20924173" y="12277867"/>
            <a:ext cx="476250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11">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12">
                  <a:extLst>
                    <a:ext uri="{A12FA001-AC4F-418D-AE19-62706E023703}">
                      <ahyp:hlinkClr xmlns:ahyp="http://schemas.microsoft.com/office/drawing/2018/hyperlinkcolor" val="tx"/>
                    </a:ext>
                  </a:extLst>
                </a:hlinkClick>
              </a:rPr>
              <a:t>CC BY</a:t>
            </a:r>
            <a:endParaRPr sz="900" b="0" i="0" u="none" strike="noStrike" cap="none">
              <a:solidFill>
                <a:srgbClr val="000000"/>
              </a:solidFill>
              <a:latin typeface="Arial"/>
              <a:ea typeface="Arial"/>
              <a:cs typeface="Arial"/>
              <a:sym typeface="Arial"/>
            </a:endParaRPr>
          </a:p>
        </p:txBody>
      </p:sp>
      <p:sp>
        <p:nvSpPr>
          <p:cNvPr id="255" name="Google Shape;255;p6"/>
          <p:cNvSpPr txBox="1"/>
          <p:nvPr/>
        </p:nvSpPr>
        <p:spPr>
          <a:xfrm>
            <a:off x="21128760" y="12700855"/>
            <a:ext cx="27810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Carbon finance?</a:t>
            </a:r>
            <a:endParaRPr/>
          </a:p>
        </p:txBody>
      </p:sp>
      <p:sp>
        <p:nvSpPr>
          <p:cNvPr id="256" name="Google Shape;256;p6"/>
          <p:cNvSpPr txBox="1"/>
          <p:nvPr/>
        </p:nvSpPr>
        <p:spPr>
          <a:xfrm>
            <a:off x="2948849" y="2795251"/>
            <a:ext cx="3648075"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13">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14">
                  <a:extLst>
                    <a:ext uri="{A12FA001-AC4F-418D-AE19-62706E023703}">
                      <ahyp:hlinkClr xmlns:ahyp="http://schemas.microsoft.com/office/drawing/2018/hyperlinkcolor" val="tx"/>
                    </a:ext>
                  </a:extLst>
                </a:hlinkClick>
              </a:rPr>
              <a:t>CC BY-SA-NC</a:t>
            </a:r>
            <a:endParaRPr sz="900" b="0" i="0" u="none" strike="noStrike" cap="none">
              <a:solidFill>
                <a:srgbClr val="000000"/>
              </a:solidFill>
              <a:latin typeface="Arial"/>
              <a:ea typeface="Arial"/>
              <a:cs typeface="Arial"/>
              <a:sym typeface="Arial"/>
            </a:endParaRPr>
          </a:p>
        </p:txBody>
      </p:sp>
      <p:cxnSp>
        <p:nvCxnSpPr>
          <p:cNvPr id="257" name="Google Shape;257;p6"/>
          <p:cNvCxnSpPr>
            <a:stCxn id="250" idx="3"/>
            <a:endCxn id="238" idx="1"/>
          </p:cNvCxnSpPr>
          <p:nvPr/>
        </p:nvCxnSpPr>
        <p:spPr>
          <a:xfrm rot="10800000" flipH="1">
            <a:off x="13601246" y="6574444"/>
            <a:ext cx="7346700" cy="3044700"/>
          </a:xfrm>
          <a:prstGeom prst="bentConnector3">
            <a:avLst>
              <a:gd name="adj1" fmla="val 50000"/>
            </a:avLst>
          </a:prstGeom>
          <a:noFill/>
          <a:ln w="57150" cap="flat" cmpd="sng">
            <a:solidFill>
              <a:srgbClr val="C72000"/>
            </a:solidFill>
            <a:prstDash val="dot"/>
            <a:round/>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ot laden soil">
            <a:extLst>
              <a:ext uri="{FF2B5EF4-FFF2-40B4-BE49-F238E27FC236}">
                <a16:creationId xmlns:a16="http://schemas.microsoft.com/office/drawing/2014/main" id="{746E219D-B65A-4463-A005-A9B33BB102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0"/>
            <a:ext cx="18288000" cy="13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60"/>
        <p:cNvGrpSpPr/>
        <p:nvPr/>
      </p:nvGrpSpPr>
      <p:grpSpPr>
        <a:xfrm>
          <a:off x="0" y="0"/>
          <a:ext cx="0" cy="0"/>
          <a:chOff x="0" y="0"/>
          <a:chExt cx="0" cy="0"/>
        </a:xfrm>
      </p:grpSpPr>
      <p:sp>
        <p:nvSpPr>
          <p:cNvPr id="61" name="Google Shape;61;p4"/>
          <p:cNvSpPr txBox="1">
            <a:spLocks noGrp="1"/>
          </p:cNvSpPr>
          <p:nvPr>
            <p:ph type="body" idx="2"/>
          </p:nvPr>
        </p:nvSpPr>
        <p:spPr>
          <a:xfrm>
            <a:off x="1778000" y="675215"/>
            <a:ext cx="20828000" cy="1587501"/>
          </a:xfrm>
          <a:prstGeom prst="rect">
            <a:avLst/>
          </a:prstGeom>
          <a:noFill/>
          <a:ln>
            <a:noFill/>
          </a:ln>
        </p:spPr>
        <p:txBody>
          <a:bodyPr spcFirstLastPara="1" wrap="square" lIns="50800" tIns="50800" rIns="50800" bIns="50800" anchor="b" anchorCtr="0">
            <a:normAutofit fontScale="70000" lnSpcReduction="20000"/>
          </a:bodyPr>
          <a:lstStyle/>
          <a:p>
            <a:pPr marL="0" lvl="0" indent="0" algn="ctr" rtl="0">
              <a:lnSpc>
                <a:spcPct val="100000"/>
              </a:lnSpc>
              <a:spcBef>
                <a:spcPts val="0"/>
              </a:spcBef>
              <a:spcAft>
                <a:spcPts val="0"/>
              </a:spcAft>
              <a:buClr>
                <a:srgbClr val="0096D5"/>
              </a:buClr>
              <a:buSzPct val="100000"/>
              <a:buFont typeface="Proxima Nova"/>
              <a:buNone/>
            </a:pPr>
            <a:r>
              <a:rPr lang="en-US" dirty="0"/>
              <a:t>CONSERVATION AGREEMENTS INCLUDING ROTATIONAL REST FOR INCREASED GRASS PRODUCTION (AND SOIL CARBON?)</a:t>
            </a:r>
            <a:endParaRPr dirty="0"/>
          </a:p>
        </p:txBody>
      </p:sp>
      <p:pic>
        <p:nvPicPr>
          <p:cNvPr id="62" name="Google Shape;62;p4" descr="Diagram&#10;&#10;Description automatically generated"/>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654086" y="3605022"/>
            <a:ext cx="21951914" cy="65059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1778000" y="798275"/>
            <a:ext cx="21715046" cy="11774700"/>
          </a:xfrm>
          <a:prstGeom prst="rect">
            <a:avLst/>
          </a:prstGeom>
          <a:noFill/>
          <a:ln>
            <a:noFill/>
          </a:ln>
        </p:spPr>
        <p:txBody>
          <a:bodyPr spcFirstLastPara="1" wrap="square" lIns="50800" tIns="50800" rIns="50800" bIns="50800" anchor="t" anchorCtr="0">
            <a:normAutofit fontScale="92500" lnSpcReduction="10000"/>
          </a:bodyPr>
          <a:lstStyle/>
          <a:p>
            <a:pPr marL="561730" lvl="0" indent="-256930" algn="l" rtl="0">
              <a:lnSpc>
                <a:spcPct val="100000"/>
              </a:lnSpc>
              <a:spcBef>
                <a:spcPts val="0"/>
              </a:spcBef>
              <a:spcAft>
                <a:spcPts val="0"/>
              </a:spcAft>
              <a:buClr>
                <a:srgbClr val="565656"/>
              </a:buClr>
              <a:buSzPct val="100000"/>
              <a:buFont typeface="Proxima Nova"/>
              <a:buNone/>
            </a:pPr>
            <a:endParaRPr sz="4800" b="0" i="0" u="none" strike="noStrike" cap="none" dirty="0">
              <a:solidFill>
                <a:srgbClr val="333333"/>
              </a:solidFill>
              <a:latin typeface="Proxima Nova"/>
              <a:ea typeface="Proxima Nova"/>
              <a:cs typeface="Proxima Nova"/>
              <a:sym typeface="Proxima Nova"/>
            </a:endParaRPr>
          </a:p>
          <a:p>
            <a:pPr marL="457200" lvl="0" indent="0" algn="l" rtl="0">
              <a:lnSpc>
                <a:spcPct val="100000"/>
              </a:lnSpc>
              <a:spcBef>
                <a:spcPts val="0"/>
              </a:spcBef>
              <a:spcAft>
                <a:spcPts val="0"/>
              </a:spcAft>
              <a:buNone/>
            </a:pPr>
            <a:r>
              <a:rPr lang="en-US" sz="4800" b="1" dirty="0">
                <a:solidFill>
                  <a:srgbClr val="333333"/>
                </a:solidFill>
              </a:rPr>
              <a:t>With rest, we expect </a:t>
            </a:r>
            <a:r>
              <a:rPr lang="en-US" sz="4800" b="1" dirty="0">
                <a:solidFill>
                  <a:srgbClr val="38761D"/>
                </a:solidFill>
              </a:rPr>
              <a:t>grass</a:t>
            </a:r>
            <a:r>
              <a:rPr lang="en-US" sz="4800" b="1" dirty="0">
                <a:solidFill>
                  <a:srgbClr val="333333"/>
                </a:solidFill>
              </a:rPr>
              <a:t> and </a:t>
            </a:r>
            <a:r>
              <a:rPr lang="en-US" sz="4800" b="1" dirty="0">
                <a:solidFill>
                  <a:srgbClr val="F89321"/>
                </a:solidFill>
              </a:rPr>
              <a:t>livestock</a:t>
            </a:r>
            <a:r>
              <a:rPr lang="en-US" sz="4800" b="1" dirty="0">
                <a:solidFill>
                  <a:srgbClr val="333333"/>
                </a:solidFill>
              </a:rPr>
              <a:t> production, and </a:t>
            </a:r>
            <a:r>
              <a:rPr lang="en-US" sz="4800" b="1" dirty="0">
                <a:solidFill>
                  <a:srgbClr val="A64D79"/>
                </a:solidFill>
              </a:rPr>
              <a:t>soil organic carbon</a:t>
            </a:r>
            <a:r>
              <a:rPr lang="en-US" sz="4800" b="1" dirty="0">
                <a:solidFill>
                  <a:srgbClr val="333333"/>
                </a:solidFill>
              </a:rPr>
              <a:t> to increase with better practice</a:t>
            </a:r>
            <a:endParaRPr sz="4800" b="1" dirty="0">
              <a:solidFill>
                <a:srgbClr val="333333"/>
              </a:solidFill>
            </a:endParaRPr>
          </a:p>
          <a:p>
            <a:pPr marL="457200" lvl="0" indent="0" algn="l" rtl="0">
              <a:lnSpc>
                <a:spcPct val="100000"/>
              </a:lnSpc>
              <a:spcBef>
                <a:spcPts val="0"/>
              </a:spcBef>
              <a:spcAft>
                <a:spcPts val="0"/>
              </a:spcAft>
              <a:buNone/>
            </a:pPr>
            <a:endParaRPr sz="4800" dirty="0">
              <a:solidFill>
                <a:srgbClr val="333333"/>
              </a:solidFill>
            </a:endParaRPr>
          </a:p>
          <a:p>
            <a:pPr marL="561730" lvl="0" indent="-538870" algn="l" rtl="0">
              <a:lnSpc>
                <a:spcPct val="100000"/>
              </a:lnSpc>
              <a:spcBef>
                <a:spcPts val="0"/>
              </a:spcBef>
              <a:spcAft>
                <a:spcPts val="0"/>
              </a:spcAft>
              <a:buClr>
                <a:srgbClr val="333333"/>
              </a:buClr>
              <a:buSzPct val="100000"/>
              <a:buChar char="•"/>
            </a:pPr>
            <a:r>
              <a:rPr lang="en-US" sz="4800" b="1" dirty="0">
                <a:solidFill>
                  <a:srgbClr val="333333"/>
                </a:solidFill>
              </a:rPr>
              <a:t>What is better practice?</a:t>
            </a:r>
            <a:r>
              <a:rPr lang="en-US" sz="4800" dirty="0">
                <a:solidFill>
                  <a:srgbClr val="333333"/>
                </a:solidFill>
              </a:rPr>
              <a:t> We adjust rotational rest based on m</a:t>
            </a:r>
            <a:r>
              <a:rPr lang="en-US" sz="4800" dirty="0">
                <a:solidFill>
                  <a:srgbClr val="333333"/>
                </a:solidFill>
                <a:latin typeface="Proxima Nova"/>
                <a:ea typeface="Proxima Nova"/>
                <a:cs typeface="Proxima Nova"/>
                <a:sym typeface="Proxima Nova"/>
              </a:rPr>
              <a:t>onitoring veg and soil. It would be convenient to try out with different stocking rates, number of camps, and fire regimes without risk or taking many years</a:t>
            </a:r>
            <a:endParaRPr dirty="0"/>
          </a:p>
          <a:p>
            <a:pPr marL="561730" lvl="0" indent="-256930" algn="l" rtl="0">
              <a:lnSpc>
                <a:spcPct val="100000"/>
              </a:lnSpc>
              <a:spcBef>
                <a:spcPts val="0"/>
              </a:spcBef>
              <a:spcAft>
                <a:spcPts val="0"/>
              </a:spcAft>
              <a:buClr>
                <a:srgbClr val="333333"/>
              </a:buClr>
              <a:buSzPct val="100000"/>
              <a:buNone/>
            </a:pPr>
            <a:endParaRPr sz="4800" dirty="0">
              <a:latin typeface="Proxima Nova"/>
              <a:ea typeface="Proxima Nova"/>
              <a:cs typeface="Proxima Nova"/>
              <a:sym typeface="Proxima Nova"/>
            </a:endParaRPr>
          </a:p>
          <a:p>
            <a:pPr marL="914400" lvl="1" indent="-510540" algn="l" rtl="0">
              <a:lnSpc>
                <a:spcPct val="100000"/>
              </a:lnSpc>
              <a:spcBef>
                <a:spcPts val="0"/>
              </a:spcBef>
              <a:spcAft>
                <a:spcPts val="0"/>
              </a:spcAft>
              <a:buClr>
                <a:srgbClr val="333333"/>
              </a:buClr>
              <a:buSzPct val="100000"/>
              <a:buFont typeface="Proxima Nova"/>
              <a:buChar char="•"/>
            </a:pPr>
            <a:r>
              <a:rPr lang="en-US" sz="4800" dirty="0">
                <a:solidFill>
                  <a:srgbClr val="333333"/>
                </a:solidFill>
                <a:latin typeface="Proxima Nova"/>
                <a:ea typeface="Proxima Nova"/>
                <a:cs typeface="Proxima Nova"/>
                <a:sym typeface="Proxima Nova"/>
              </a:rPr>
              <a:t>Mathematical </a:t>
            </a:r>
            <a:r>
              <a:rPr lang="en-US" sz="4800" b="1" dirty="0">
                <a:solidFill>
                  <a:srgbClr val="333333"/>
                </a:solidFill>
              </a:rPr>
              <a:t>m</a:t>
            </a:r>
            <a:r>
              <a:rPr lang="en-US" sz="4800" b="1" i="0" u="none" strike="noStrike" cap="none" dirty="0">
                <a:solidFill>
                  <a:srgbClr val="333333"/>
                </a:solidFill>
              </a:rPr>
              <a:t>odels </a:t>
            </a:r>
            <a:r>
              <a:rPr lang="en-US" sz="4800" dirty="0">
                <a:solidFill>
                  <a:srgbClr val="333333"/>
                </a:solidFill>
                <a:latin typeface="Proxima Nova"/>
                <a:ea typeface="Proxima Nova"/>
                <a:cs typeface="Proxima Nova"/>
                <a:sym typeface="Proxima Nova"/>
              </a:rPr>
              <a:t>useful for predicting what can happen many years in the future, also with different climates</a:t>
            </a:r>
            <a:endParaRPr sz="4800" b="0" i="0" u="none" strike="noStrike" cap="none" dirty="0">
              <a:solidFill>
                <a:srgbClr val="333333"/>
              </a:solidFill>
              <a:latin typeface="Proxima Nova"/>
              <a:ea typeface="Proxima Nova"/>
              <a:cs typeface="Proxima Nova"/>
              <a:sym typeface="Proxima Nova"/>
            </a:endParaRPr>
          </a:p>
          <a:p>
            <a:pPr marL="561730" lvl="0" indent="-256930" algn="l" rtl="0">
              <a:lnSpc>
                <a:spcPct val="100000"/>
              </a:lnSpc>
              <a:spcBef>
                <a:spcPts val="0"/>
              </a:spcBef>
              <a:spcAft>
                <a:spcPts val="0"/>
              </a:spcAft>
              <a:buClr>
                <a:srgbClr val="333333"/>
              </a:buClr>
              <a:buSzPct val="100000"/>
              <a:buNone/>
            </a:pPr>
            <a:endParaRPr sz="4800" dirty="0">
              <a:solidFill>
                <a:srgbClr val="333333"/>
              </a:solidFill>
              <a:latin typeface="Proxima Nova"/>
              <a:ea typeface="Proxima Nova"/>
              <a:cs typeface="Proxima Nova"/>
              <a:sym typeface="Proxima Nova"/>
            </a:endParaRPr>
          </a:p>
          <a:p>
            <a:pPr marL="914400" lvl="1" indent="-510540" algn="l" rtl="0">
              <a:lnSpc>
                <a:spcPct val="100000"/>
              </a:lnSpc>
              <a:spcBef>
                <a:spcPts val="0"/>
              </a:spcBef>
              <a:spcAft>
                <a:spcPts val="0"/>
              </a:spcAft>
              <a:buClr>
                <a:srgbClr val="333333"/>
              </a:buClr>
              <a:buSzPct val="100000"/>
              <a:buChar char="•"/>
            </a:pPr>
            <a:r>
              <a:rPr lang="en-US" sz="4800" dirty="0">
                <a:solidFill>
                  <a:srgbClr val="333333"/>
                </a:solidFill>
              </a:rPr>
              <a:t>Models n</a:t>
            </a:r>
            <a:r>
              <a:rPr lang="en-US" sz="4800" dirty="0">
                <a:solidFill>
                  <a:srgbClr val="333333"/>
                </a:solidFill>
                <a:latin typeface="Proxima Nova"/>
                <a:ea typeface="Proxima Nova"/>
                <a:cs typeface="Proxima Nova"/>
                <a:sym typeface="Proxima Nova"/>
              </a:rPr>
              <a:t>eed real monitoring data </a:t>
            </a:r>
            <a:r>
              <a:rPr lang="en-US" sz="4800" dirty="0">
                <a:solidFill>
                  <a:srgbClr val="333333"/>
                </a:solidFill>
              </a:rPr>
              <a:t>as inputs </a:t>
            </a:r>
            <a:r>
              <a:rPr lang="en-US" sz="4800" dirty="0">
                <a:solidFill>
                  <a:srgbClr val="333333"/>
                </a:solidFill>
                <a:latin typeface="Proxima Nova"/>
                <a:ea typeface="Proxima Nova"/>
                <a:cs typeface="Proxima Nova"/>
                <a:sym typeface="Proxima Nova"/>
              </a:rPr>
              <a:t>and to check </a:t>
            </a:r>
            <a:r>
              <a:rPr lang="en-US" sz="4800" dirty="0">
                <a:solidFill>
                  <a:srgbClr val="333333"/>
                </a:solidFill>
              </a:rPr>
              <a:t>model outputs before used to forecast</a:t>
            </a:r>
            <a:r>
              <a:rPr lang="en-US" sz="4800" dirty="0">
                <a:solidFill>
                  <a:srgbClr val="333333"/>
                </a:solidFill>
                <a:latin typeface="Proxima Nova"/>
                <a:ea typeface="Proxima Nova"/>
                <a:cs typeface="Proxima Nova"/>
                <a:sym typeface="Proxima Nova"/>
              </a:rPr>
              <a:t>. Then can evaluate different </a:t>
            </a:r>
            <a:r>
              <a:rPr lang="en-US" sz="4800" b="1" dirty="0">
                <a:solidFill>
                  <a:srgbClr val="333333"/>
                </a:solidFill>
              </a:rPr>
              <a:t>land uses </a:t>
            </a:r>
            <a:r>
              <a:rPr lang="en-US" sz="4800" dirty="0">
                <a:solidFill>
                  <a:srgbClr val="333333"/>
                </a:solidFill>
              </a:rPr>
              <a:t>under </a:t>
            </a:r>
            <a:r>
              <a:rPr lang="en-US" sz="4800" b="1" dirty="0">
                <a:solidFill>
                  <a:srgbClr val="333333"/>
                </a:solidFill>
              </a:rPr>
              <a:t>different future climate scenarios </a:t>
            </a:r>
            <a:endParaRPr dirty="0"/>
          </a:p>
          <a:p>
            <a:pPr marL="561730" lvl="0" indent="-256930" algn="l" rtl="0">
              <a:lnSpc>
                <a:spcPct val="100000"/>
              </a:lnSpc>
              <a:spcBef>
                <a:spcPts val="0"/>
              </a:spcBef>
              <a:spcAft>
                <a:spcPts val="0"/>
              </a:spcAft>
              <a:buClr>
                <a:srgbClr val="333333"/>
              </a:buClr>
              <a:buSzPct val="100000"/>
              <a:buFont typeface="Proxima Nova"/>
              <a:buNone/>
            </a:pPr>
            <a:endParaRPr sz="4800" dirty="0">
              <a:solidFill>
                <a:srgbClr val="333333"/>
              </a:solidFill>
              <a:latin typeface="Proxima Nova"/>
              <a:ea typeface="Proxima Nova"/>
              <a:cs typeface="Proxima Nova"/>
              <a:sym typeface="Proxima Nova"/>
            </a:endParaRPr>
          </a:p>
          <a:p>
            <a:pPr marL="914400" lvl="1" indent="-510540" algn="l" rtl="0">
              <a:lnSpc>
                <a:spcPct val="100000"/>
              </a:lnSpc>
              <a:spcBef>
                <a:spcPts val="0"/>
              </a:spcBef>
              <a:spcAft>
                <a:spcPts val="0"/>
              </a:spcAft>
              <a:buClr>
                <a:srgbClr val="333333"/>
              </a:buClr>
              <a:buSzPct val="100000"/>
              <a:buFont typeface="Proxima Nova"/>
              <a:buChar char="•"/>
            </a:pPr>
            <a:r>
              <a:rPr lang="en-US" sz="4800" dirty="0">
                <a:solidFill>
                  <a:srgbClr val="333333"/>
                </a:solidFill>
                <a:latin typeface="Proxima Nova"/>
                <a:ea typeface="Proxima Nova"/>
                <a:cs typeface="Proxima Nova"/>
                <a:sym typeface="Proxima Nova"/>
              </a:rPr>
              <a:t>Two similar models with different merits:</a:t>
            </a:r>
            <a:endParaRPr dirty="0"/>
          </a:p>
          <a:p>
            <a:pPr marL="1371600" lvl="2" indent="-510539" algn="l" rtl="0">
              <a:lnSpc>
                <a:spcPct val="100000"/>
              </a:lnSpc>
              <a:spcBef>
                <a:spcPts val="0"/>
              </a:spcBef>
              <a:spcAft>
                <a:spcPts val="0"/>
              </a:spcAft>
              <a:buClr>
                <a:srgbClr val="333333"/>
              </a:buClr>
              <a:buSzPct val="100000"/>
              <a:buChar char="•"/>
            </a:pPr>
            <a:r>
              <a:rPr lang="en-US" sz="4800" dirty="0" err="1">
                <a:solidFill>
                  <a:srgbClr val="333333"/>
                </a:solidFill>
                <a:latin typeface="Proxima Nova"/>
                <a:ea typeface="Proxima Nova"/>
                <a:cs typeface="Proxima Nova"/>
                <a:sym typeface="Proxima Nova"/>
              </a:rPr>
              <a:t>DayCent</a:t>
            </a:r>
            <a:r>
              <a:rPr lang="en-US" sz="4800" dirty="0">
                <a:solidFill>
                  <a:srgbClr val="333333"/>
                </a:solidFill>
                <a:latin typeface="Proxima Nova"/>
                <a:ea typeface="Proxima Nova"/>
                <a:cs typeface="Proxima Nova"/>
                <a:sym typeface="Proxima Nova"/>
              </a:rPr>
              <a:t> – grassland/savanna model that predicts fire well</a:t>
            </a:r>
            <a:endParaRPr dirty="0"/>
          </a:p>
          <a:p>
            <a:pPr marL="1371600" lvl="2" indent="-510539" algn="l" rtl="0">
              <a:lnSpc>
                <a:spcPct val="100000"/>
              </a:lnSpc>
              <a:spcBef>
                <a:spcPts val="0"/>
              </a:spcBef>
              <a:spcAft>
                <a:spcPts val="0"/>
              </a:spcAft>
              <a:buClr>
                <a:srgbClr val="333333"/>
              </a:buClr>
              <a:buSzPct val="100000"/>
              <a:buChar char="•"/>
            </a:pPr>
            <a:r>
              <a:rPr lang="en-US" sz="4800" dirty="0" err="1">
                <a:solidFill>
                  <a:srgbClr val="333333"/>
                </a:solidFill>
                <a:latin typeface="Proxima Nova"/>
                <a:ea typeface="Proxima Nova"/>
                <a:cs typeface="Proxima Nova"/>
                <a:sym typeface="Proxima Nova"/>
              </a:rPr>
              <a:t>Spacsys</a:t>
            </a:r>
            <a:r>
              <a:rPr lang="en-US" sz="4800" dirty="0">
                <a:solidFill>
                  <a:srgbClr val="333333"/>
                </a:solidFill>
                <a:latin typeface="Proxima Nova"/>
                <a:ea typeface="Proxima Nova"/>
                <a:cs typeface="Proxima Nova"/>
                <a:sym typeface="Proxima Nova"/>
              </a:rPr>
              <a:t>  - agricultural model that predicts animal production</a:t>
            </a:r>
            <a:endParaRPr dirty="0"/>
          </a:p>
          <a:p>
            <a:pPr marL="1018929" lvl="1" indent="-256929" algn="l" rtl="0">
              <a:lnSpc>
                <a:spcPct val="100000"/>
              </a:lnSpc>
              <a:spcBef>
                <a:spcPts val="0"/>
              </a:spcBef>
              <a:spcAft>
                <a:spcPts val="0"/>
              </a:spcAft>
              <a:buClr>
                <a:srgbClr val="333333"/>
              </a:buClr>
              <a:buSzPct val="100000"/>
              <a:buNone/>
            </a:pPr>
            <a:endParaRPr sz="4800" dirty="0">
              <a:solidFill>
                <a:srgbClr val="333333"/>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7"/>
          <p:cNvSpPr txBox="1">
            <a:spLocks noGrp="1"/>
          </p:cNvSpPr>
          <p:nvPr>
            <p:ph type="body" idx="2"/>
          </p:nvPr>
        </p:nvSpPr>
        <p:spPr>
          <a:xfrm>
            <a:off x="1778000" y="375339"/>
            <a:ext cx="20828000" cy="1587501"/>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96D5"/>
              </a:buClr>
              <a:buSzPts val="8000"/>
              <a:buFont typeface="Proxima Nova"/>
              <a:buNone/>
            </a:pPr>
            <a:r>
              <a:rPr lang="en-US"/>
              <a:t>MODEL DEVELOPMENT </a:t>
            </a:r>
            <a:endParaRPr/>
          </a:p>
        </p:txBody>
      </p:sp>
      <p:pic>
        <p:nvPicPr>
          <p:cNvPr id="96" name="Google Shape;96;p7" descr="A picture containing map&#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06900" y="1903449"/>
            <a:ext cx="16469125" cy="8777425"/>
          </a:xfrm>
          <a:prstGeom prst="rect">
            <a:avLst/>
          </a:prstGeom>
          <a:noFill/>
          <a:ln>
            <a:noFill/>
          </a:ln>
        </p:spPr>
      </p:pic>
      <p:sp>
        <p:nvSpPr>
          <p:cNvPr id="97" name="Google Shape;97;p7"/>
          <p:cNvSpPr txBox="1"/>
          <p:nvPr/>
        </p:nvSpPr>
        <p:spPr>
          <a:xfrm>
            <a:off x="1778000" y="11018925"/>
            <a:ext cx="207036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Proxima Nova"/>
                <a:ea typeface="Proxima Nova"/>
                <a:cs typeface="Proxima Nova"/>
                <a:sym typeface="Proxima Nova"/>
              </a:rPr>
              <a:t>Long term experiments in the grasslands of the Drakensberg help us develop the models, but we also need local data in Mvenyane to do this</a:t>
            </a:r>
            <a:endParaRPr sz="30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14a2a1d945_0_0"/>
          <p:cNvSpPr txBox="1">
            <a:spLocks noGrp="1"/>
          </p:cNvSpPr>
          <p:nvPr>
            <p:ph type="body" idx="2"/>
          </p:nvPr>
        </p:nvSpPr>
        <p:spPr>
          <a:xfrm>
            <a:off x="1778000" y="375339"/>
            <a:ext cx="20828100" cy="1587600"/>
          </a:xfrm>
          <a:prstGeom prst="rect">
            <a:avLst/>
          </a:prstGeom>
          <a:noFill/>
          <a:ln>
            <a:noFill/>
          </a:ln>
        </p:spPr>
        <p:txBody>
          <a:bodyPr spcFirstLastPara="1" wrap="square" lIns="50800" tIns="50800" rIns="50800" bIns="50800" anchor="b" anchorCtr="0">
            <a:normAutofit fontScale="70000" lnSpcReduction="20000"/>
          </a:bodyPr>
          <a:lstStyle/>
          <a:p>
            <a:pPr marL="0" lvl="0" indent="0" algn="ctr" rtl="0">
              <a:lnSpc>
                <a:spcPct val="100000"/>
              </a:lnSpc>
              <a:spcBef>
                <a:spcPts val="0"/>
              </a:spcBef>
              <a:spcAft>
                <a:spcPts val="0"/>
              </a:spcAft>
              <a:buClr>
                <a:srgbClr val="0096D5"/>
              </a:buClr>
              <a:buSzPts val="8000"/>
              <a:buFont typeface="Proxima Nova"/>
              <a:buNone/>
            </a:pPr>
            <a:r>
              <a:rPr lang="en-US" dirty="0"/>
              <a:t>MONITORING used for MODEL DEVELOPMENT and VALIDATION</a:t>
            </a:r>
            <a:endParaRPr dirty="0"/>
          </a:p>
        </p:txBody>
      </p:sp>
      <p:pic>
        <p:nvPicPr>
          <p:cNvPr id="103" name="Google Shape;103;g114a2a1d945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859925" y="3090925"/>
            <a:ext cx="6371675" cy="7196075"/>
          </a:xfrm>
          <a:prstGeom prst="rect">
            <a:avLst/>
          </a:prstGeom>
          <a:noFill/>
          <a:ln>
            <a:noFill/>
          </a:ln>
        </p:spPr>
      </p:pic>
      <p:pic>
        <p:nvPicPr>
          <p:cNvPr id="104" name="Google Shape;104;g114a2a1d945_0_0"/>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393900" y="3090922"/>
            <a:ext cx="7715250" cy="7196075"/>
          </a:xfrm>
          <a:prstGeom prst="rect">
            <a:avLst/>
          </a:prstGeom>
          <a:noFill/>
          <a:ln>
            <a:noFill/>
          </a:ln>
        </p:spPr>
      </p:pic>
      <p:pic>
        <p:nvPicPr>
          <p:cNvPr id="105" name="Google Shape;105;g114a2a1d945_0_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61550" y="3090925"/>
            <a:ext cx="9445974" cy="7196074"/>
          </a:xfrm>
          <a:prstGeom prst="rect">
            <a:avLst/>
          </a:prstGeom>
          <a:noFill/>
          <a:ln>
            <a:noFill/>
          </a:ln>
        </p:spPr>
      </p:pic>
      <p:sp>
        <p:nvSpPr>
          <p:cNvPr id="106" name="Google Shape;106;g114a2a1d945_0_0"/>
          <p:cNvSpPr txBox="1"/>
          <p:nvPr/>
        </p:nvSpPr>
        <p:spPr>
          <a:xfrm>
            <a:off x="393900" y="3090925"/>
            <a:ext cx="70224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Proxima Nova"/>
                <a:ea typeface="Proxima Nova"/>
                <a:cs typeface="Proxima Nova"/>
                <a:sym typeface="Proxima Nova"/>
              </a:rPr>
              <a:t>Gwadane </a:t>
            </a:r>
            <a:endParaRPr sz="3000" b="0" i="0" u="none" strike="noStrike" cap="none">
              <a:solidFill>
                <a:srgbClr val="000000"/>
              </a:solidFill>
              <a:latin typeface="Proxima Nova"/>
              <a:ea typeface="Proxima Nova"/>
              <a:cs typeface="Proxima Nova"/>
              <a:sym typeface="Proxima Nova"/>
            </a:endParaRPr>
          </a:p>
        </p:txBody>
      </p:sp>
      <p:sp>
        <p:nvSpPr>
          <p:cNvPr id="107" name="Google Shape;107;g114a2a1d945_0_0"/>
          <p:cNvSpPr txBox="1"/>
          <p:nvPr/>
        </p:nvSpPr>
        <p:spPr>
          <a:xfrm>
            <a:off x="17859925" y="3090925"/>
            <a:ext cx="63717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Proxima Nova"/>
                <a:ea typeface="Proxima Nova"/>
                <a:cs typeface="Proxima Nova"/>
                <a:sym typeface="Proxima Nova"/>
              </a:rPr>
              <a:t>Mabheleni</a:t>
            </a:r>
            <a:endParaRPr sz="3000" b="0" i="0" u="none" strike="noStrike" cap="none">
              <a:solidFill>
                <a:srgbClr val="000000"/>
              </a:solidFill>
              <a:latin typeface="Proxima Nova"/>
              <a:ea typeface="Proxima Nova"/>
              <a:cs typeface="Proxima Nova"/>
              <a:sym typeface="Proxima Nova"/>
            </a:endParaRPr>
          </a:p>
        </p:txBody>
      </p:sp>
      <p:sp>
        <p:nvSpPr>
          <p:cNvPr id="108" name="Google Shape;108;g114a2a1d945_0_0"/>
          <p:cNvSpPr txBox="1"/>
          <p:nvPr/>
        </p:nvSpPr>
        <p:spPr>
          <a:xfrm>
            <a:off x="8261550" y="3090925"/>
            <a:ext cx="63717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Proxima Nova"/>
                <a:ea typeface="Proxima Nova"/>
                <a:cs typeface="Proxima Nova"/>
                <a:sym typeface="Proxima Nova"/>
              </a:rPr>
              <a:t>Gwadane </a:t>
            </a:r>
            <a:endParaRPr sz="3000" b="0" i="0" u="none" strike="noStrike" cap="none">
              <a:solidFill>
                <a:srgbClr val="000000"/>
              </a:solidFill>
              <a:latin typeface="Proxima Nova"/>
              <a:ea typeface="Proxima Nova"/>
              <a:cs typeface="Proxima Nova"/>
              <a:sym typeface="Proxima Nova"/>
            </a:endParaRPr>
          </a:p>
        </p:txBody>
      </p:sp>
      <p:sp>
        <p:nvSpPr>
          <p:cNvPr id="109" name="Google Shape;109;g114a2a1d945_0_0"/>
          <p:cNvSpPr txBox="1"/>
          <p:nvPr/>
        </p:nvSpPr>
        <p:spPr>
          <a:xfrm>
            <a:off x="1568750" y="10625075"/>
            <a:ext cx="21037350" cy="15696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000000"/>
                </a:solidFill>
                <a:latin typeface="Proxima Nova"/>
                <a:ea typeface="Proxima Nova"/>
                <a:cs typeface="Proxima Nova"/>
                <a:sym typeface="Proxima Nova"/>
              </a:rPr>
              <a:t>Rested and unrested camps, as well as </a:t>
            </a:r>
            <a:r>
              <a:rPr lang="en-US" sz="3000" b="0" i="0" u="none" strike="noStrike" cap="none" dirty="0" err="1">
                <a:solidFill>
                  <a:srgbClr val="000000"/>
                </a:solidFill>
                <a:latin typeface="Proxima Nova"/>
                <a:ea typeface="Proxima Nova"/>
                <a:cs typeface="Proxima Nova"/>
                <a:sym typeface="Proxima Nova"/>
              </a:rPr>
              <a:t>exclosures</a:t>
            </a:r>
            <a:r>
              <a:rPr lang="en-US" sz="3000" b="0" i="0" u="none" strike="noStrike" cap="none" dirty="0">
                <a:solidFill>
                  <a:srgbClr val="000000"/>
                </a:solidFill>
                <a:latin typeface="Proxima Nova"/>
                <a:ea typeface="Proxima Nova"/>
                <a:cs typeface="Proxima Nova"/>
                <a:sym typeface="Proxima Nova"/>
              </a:rPr>
              <a:t> help us monitor condition of rangelands but also provide data for models to see that they can predict what we know already, then can use them to predict things we don’t know. Our models were validated and will focus on predictions over 20 years from 2021-2040. </a:t>
            </a:r>
            <a:endParaRPr sz="3000" b="0" i="0" u="none" strike="noStrike" cap="none" dirty="0">
              <a:solidFill>
                <a:srgbClr val="000000"/>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1895</Words>
  <Application>Microsoft Office PowerPoint</Application>
  <PresentationFormat>Custom</PresentationFormat>
  <Paragraphs>234</Paragraphs>
  <Slides>26</Slides>
  <Notes>25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Quattrocento Sans</vt:lpstr>
      <vt:lpstr>Courier New</vt:lpstr>
      <vt:lpstr>Proxima Nova Semibold</vt:lpstr>
      <vt:lpstr>Arial</vt:lpstr>
      <vt:lpstr>Proxima Nova</vt:lpstr>
      <vt:lpstr>Helvetica Neue</vt:lpstr>
      <vt:lpstr>Helvetica Neue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Heidi-Jayne Hawkins</dc:creator>
  <cp:lastModifiedBy>Lovemore Gwiriri</cp:lastModifiedBy>
  <cp:revision>42</cp:revision>
  <dcterms:modified xsi:type="dcterms:W3CDTF">2023-02-07T11:30:17Z</dcterms:modified>
</cp:coreProperties>
</file>