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8"/>
  </p:notesMasterIdLst>
  <p:sldIdLst>
    <p:sldId id="256" r:id="rId2"/>
    <p:sldId id="258" r:id="rId3"/>
    <p:sldId id="260" r:id="rId4"/>
    <p:sldId id="257" r:id="rId5"/>
    <p:sldId id="261" r:id="rId6"/>
    <p:sldId id="267" r:id="rId7"/>
    <p:sldId id="262" r:id="rId8"/>
    <p:sldId id="268" r:id="rId9"/>
    <p:sldId id="270" r:id="rId10"/>
    <p:sldId id="269" r:id="rId11"/>
    <p:sldId id="266" r:id="rId12"/>
    <p:sldId id="263" r:id="rId13"/>
    <p:sldId id="271" r:id="rId14"/>
    <p:sldId id="264" r:id="rId15"/>
    <p:sldId id="265"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60"/>
  </p:normalViewPr>
  <p:slideViewPr>
    <p:cSldViewPr snapToGrid="0">
      <p:cViewPr>
        <p:scale>
          <a:sx n="74" d="100"/>
          <a:sy n="74" d="100"/>
        </p:scale>
        <p:origin x="-498"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76755F-3564-4FFE-A481-06736C69D49A}" type="datetimeFigureOut">
              <a:rPr lang="en-GB" smtClean="0"/>
              <a:t>11/11/2015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734EA9-C524-4D42-9E75-0C9763E612B4}" type="slidenum">
              <a:rPr lang="en-GB" smtClean="0"/>
              <a:t>‹#›</a:t>
            </a:fld>
            <a:endParaRPr lang="en-GB"/>
          </a:p>
        </p:txBody>
      </p:sp>
    </p:spTree>
    <p:extLst>
      <p:ext uri="{BB962C8B-B14F-4D97-AF65-F5344CB8AC3E}">
        <p14:creationId xmlns:p14="http://schemas.microsoft.com/office/powerpoint/2010/main" val="2005203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mazon.co.uk/s/ref=dp_byline_sr_book_1?ie=UTF8&amp;text=Pusch+Commey&amp;search-alias=books-uk&amp;field-author=Pusch+Commey&amp;sort=relevanceran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Many</a:t>
            </a:r>
            <a:r>
              <a:rPr lang="en-GB" baseline="0" dirty="0" smtClean="0"/>
              <a:t> thanks to Veronica for inviting me here today.  One is never quite sure how to approach these occasions.  I've decided to do two things. 1) To say something about why I believe ‘Black History’ is important.  2) To flag up 10 areas of historical interest I believe could help to highlight why Black History is important within the context of BHM and as an ongoing enterprise. </a:t>
            </a:r>
          </a:p>
          <a:p>
            <a:r>
              <a:rPr lang="en-GB" baseline="0" dirty="0" smtClean="0"/>
              <a:t>It can appear at times that Black history is narrow-minded, exclusive and segregationist. Or that this is about Black People trying to find respectability in a white or even multicultural society from which they feel excluded and disrespected.  For me, the Black History project is bigger than that.  It is about telling the story of African people in a manner that is holistic that does justice to a civilisation that predates any other.  It is also about acknowledging that a people’s history is best researched and told by themselves, since every person or group or nation will inevitably tell their story from their perspective.  It is we each and all tell our individual stories that they come together to form one big metanarrative.  The metanarrative in Britain and indeed the west has tended to exclude or discriminate against the African story.  Hence Black history is revisionist on the one hand; and truth-seeking on the other.</a:t>
            </a:r>
          </a:p>
        </p:txBody>
      </p:sp>
      <p:sp>
        <p:nvSpPr>
          <p:cNvPr id="4" name="Slide Number Placeholder 3"/>
          <p:cNvSpPr>
            <a:spLocks noGrp="1"/>
          </p:cNvSpPr>
          <p:nvPr>
            <p:ph type="sldNum" sz="quarter" idx="10"/>
          </p:nvPr>
        </p:nvSpPr>
        <p:spPr/>
        <p:txBody>
          <a:bodyPr/>
          <a:lstStyle/>
          <a:p>
            <a:fld id="{EF734EA9-C524-4D42-9E75-0C9763E612B4}" type="slidenum">
              <a:rPr lang="en-GB" smtClean="0"/>
              <a:t>1</a:t>
            </a:fld>
            <a:endParaRPr lang="en-GB"/>
          </a:p>
        </p:txBody>
      </p:sp>
    </p:spTree>
    <p:extLst>
      <p:ext uri="{BB962C8B-B14F-4D97-AF65-F5344CB8AC3E}">
        <p14:creationId xmlns:p14="http://schemas.microsoft.com/office/powerpoint/2010/main" val="4060320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5) Peter Fryer in his classic book ‘Staying Power’ says ‘There were Africans in Britain before the English’.</a:t>
            </a:r>
            <a:r>
              <a:rPr lang="en-GB" baseline="0" dirty="0" smtClean="0"/>
              <a:t>  He cites </a:t>
            </a:r>
            <a:r>
              <a:rPr lang="en-GB" dirty="0" smtClean="0"/>
              <a:t>Roman Soldiers at Hadrian’s Wall 3</a:t>
            </a:r>
            <a:r>
              <a:rPr lang="en-GB" baseline="30000" dirty="0" smtClean="0"/>
              <a:t>rd</a:t>
            </a:r>
            <a:r>
              <a:rPr lang="en-GB" dirty="0" smtClean="0"/>
              <a:t> Century AD. </a:t>
            </a:r>
            <a:r>
              <a:rPr lang="en-GB" sz="1200" kern="1200" dirty="0" smtClean="0">
                <a:solidFill>
                  <a:schemeClr val="tx1"/>
                </a:solidFill>
                <a:effectLst/>
                <a:latin typeface="+mn-lt"/>
                <a:ea typeface="+mn-ea"/>
                <a:cs typeface="+mn-cs"/>
              </a:rPr>
              <a:t>Fryer reports an encounter between the victorious Roman Emperor, Libya-born </a:t>
            </a:r>
            <a:r>
              <a:rPr lang="en-GB" sz="1200" kern="1200" dirty="0" err="1" smtClean="0">
                <a:solidFill>
                  <a:schemeClr val="tx1"/>
                </a:solidFill>
                <a:effectLst/>
                <a:latin typeface="+mn-lt"/>
                <a:ea typeface="+mn-ea"/>
                <a:cs typeface="+mn-cs"/>
              </a:rPr>
              <a:t>Septimius</a:t>
            </a:r>
            <a:r>
              <a:rPr lang="en-GB" sz="1200" kern="1200" dirty="0" smtClean="0">
                <a:solidFill>
                  <a:schemeClr val="tx1"/>
                </a:solidFill>
                <a:effectLst/>
                <a:latin typeface="+mn-lt"/>
                <a:ea typeface="+mn-ea"/>
                <a:cs typeface="+mn-cs"/>
              </a:rPr>
              <a:t> Severus, fresh from his victory over the wild Caledonians, but finding a black soldier flourishing a garland of cypress boughs.  The cypress tree was considered sacred to the underworld god Pluto and the Emperor apparently found the combination of that and a black soldier too ominous a bad luck omen.  ‘Get out of my sight’, he shouted. To which the black soldier is said to have sardonically replied: ‘You have been all things, you have conquered all things, now, O conqueror, be a god!</a:t>
            </a:r>
            <a:endParaRPr lang="en-GB" dirty="0" smtClean="0"/>
          </a:p>
          <a:p>
            <a:endParaRPr lang="en-GB" dirty="0"/>
          </a:p>
        </p:txBody>
      </p:sp>
      <p:sp>
        <p:nvSpPr>
          <p:cNvPr id="4" name="Slide Number Placeholder 3"/>
          <p:cNvSpPr>
            <a:spLocks noGrp="1"/>
          </p:cNvSpPr>
          <p:nvPr>
            <p:ph type="sldNum" sz="quarter" idx="10"/>
          </p:nvPr>
        </p:nvSpPr>
        <p:spPr/>
        <p:txBody>
          <a:bodyPr/>
          <a:lstStyle/>
          <a:p>
            <a:fld id="{EF734EA9-C524-4D42-9E75-0C9763E612B4}" type="slidenum">
              <a:rPr lang="en-GB" smtClean="0"/>
              <a:t>10</a:t>
            </a:fld>
            <a:endParaRPr lang="en-GB"/>
          </a:p>
        </p:txBody>
      </p:sp>
    </p:spTree>
    <p:extLst>
      <p:ext uri="{BB962C8B-B14F-4D97-AF65-F5344CB8AC3E}">
        <p14:creationId xmlns:p14="http://schemas.microsoft.com/office/powerpoint/2010/main" val="1669705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6) In keeping with the theme that the world was first Black, some are calling for a rethinking about who </a:t>
            </a:r>
            <a:r>
              <a:rPr lang="en-GB" dirty="0" err="1" smtClean="0"/>
              <a:t>ther</a:t>
            </a:r>
            <a:r>
              <a:rPr lang="en-GB" dirty="0" smtClean="0"/>
              <a:t> original Hebrews were – arguing that the people of modern day Israel are</a:t>
            </a:r>
            <a:r>
              <a:rPr lang="en-GB" baseline="0" dirty="0" smtClean="0"/>
              <a:t> not a fair representation of the original Jews.  </a:t>
            </a:r>
            <a:r>
              <a:rPr lang="en-GB" dirty="0" smtClean="0"/>
              <a:t>Israel (may have been or included) black people… This picture is of Nigerian Black Hebrews, and there are many other reminders of this idea not least in the Holy</a:t>
            </a:r>
            <a:r>
              <a:rPr lang="en-GB" baseline="0" dirty="0" smtClean="0"/>
              <a:t> land itself, I am told.  Rastafarians have long argued that Emperor Hale Selassie is a direct descendant of the line of Judah and of Jesus and that therefore Jesus looked more like </a:t>
            </a:r>
            <a:r>
              <a:rPr lang="en-GB" baseline="0" dirty="0" err="1" smtClean="0"/>
              <a:t>Selasse</a:t>
            </a:r>
            <a:r>
              <a:rPr lang="en-GB" baseline="0" dirty="0" smtClean="0"/>
              <a:t> and his people than like Michael Angelo and Europeans</a:t>
            </a:r>
            <a:endParaRPr lang="en-GB" dirty="0" smtClean="0"/>
          </a:p>
          <a:p>
            <a:endParaRPr lang="en-GB" dirty="0"/>
          </a:p>
        </p:txBody>
      </p:sp>
      <p:sp>
        <p:nvSpPr>
          <p:cNvPr id="4" name="Slide Number Placeholder 3"/>
          <p:cNvSpPr>
            <a:spLocks noGrp="1"/>
          </p:cNvSpPr>
          <p:nvPr>
            <p:ph type="sldNum" sz="quarter" idx="10"/>
          </p:nvPr>
        </p:nvSpPr>
        <p:spPr/>
        <p:txBody>
          <a:bodyPr/>
          <a:lstStyle/>
          <a:p>
            <a:fld id="{EF734EA9-C524-4D42-9E75-0C9763E612B4}" type="slidenum">
              <a:rPr lang="en-GB" smtClean="0"/>
              <a:t>11</a:t>
            </a:fld>
            <a:endParaRPr lang="en-GB"/>
          </a:p>
        </p:txBody>
      </p:sp>
    </p:spTree>
    <p:extLst>
      <p:ext uri="{BB962C8B-B14F-4D97-AF65-F5344CB8AC3E}">
        <p14:creationId xmlns:p14="http://schemas.microsoft.com/office/powerpoint/2010/main" val="3054261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7) The story of The Transatlantic Slave Trade probably the greatest genocide ever of 10-100 million African  people enslaved, dehumanised and murdered; needs to be told from the perspective of the African.  The</a:t>
            </a:r>
            <a:r>
              <a:rPr lang="en-GB" baseline="0" dirty="0" smtClean="0"/>
              <a:t> destruction </a:t>
            </a:r>
            <a:r>
              <a:rPr lang="en-GB" baseline="0" dirty="0" err="1" smtClean="0"/>
              <a:t>reaked</a:t>
            </a:r>
            <a:r>
              <a:rPr lang="en-GB" baseline="0" dirty="0" smtClean="0"/>
              <a:t> upon a displaced people is why there is a growing reparations movement against Britain and other European countries that perpetrated and benefited from slavery and the slave trade.  The </a:t>
            </a:r>
            <a:r>
              <a:rPr lang="en-GB" baseline="0" dirty="0" err="1" smtClean="0"/>
              <a:t>Zong</a:t>
            </a:r>
            <a:r>
              <a:rPr lang="en-GB" baseline="0" dirty="0" smtClean="0"/>
              <a:t> is just one of the slave ships that was used in this enterprise.</a:t>
            </a:r>
            <a:endParaRPr lang="en-GB" dirty="0" smtClean="0"/>
          </a:p>
          <a:p>
            <a:endParaRPr lang="en-GB" dirty="0"/>
          </a:p>
        </p:txBody>
      </p:sp>
      <p:sp>
        <p:nvSpPr>
          <p:cNvPr id="4" name="Slide Number Placeholder 3"/>
          <p:cNvSpPr>
            <a:spLocks noGrp="1"/>
          </p:cNvSpPr>
          <p:nvPr>
            <p:ph type="sldNum" sz="quarter" idx="10"/>
          </p:nvPr>
        </p:nvSpPr>
        <p:spPr/>
        <p:txBody>
          <a:bodyPr/>
          <a:lstStyle/>
          <a:p>
            <a:fld id="{EF734EA9-C524-4D42-9E75-0C9763E612B4}" type="slidenum">
              <a:rPr lang="en-GB" smtClean="0"/>
              <a:t>12</a:t>
            </a:fld>
            <a:endParaRPr lang="en-GB"/>
          </a:p>
        </p:txBody>
      </p:sp>
    </p:spTree>
    <p:extLst>
      <p:ext uri="{BB962C8B-B14F-4D97-AF65-F5344CB8AC3E}">
        <p14:creationId xmlns:p14="http://schemas.microsoft.com/office/powerpoint/2010/main" val="3226490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8) In similar vein to the last, the ending of Slavery</a:t>
            </a:r>
            <a:r>
              <a:rPr lang="en-GB" baseline="0" dirty="0" smtClean="0"/>
              <a:t> and the Slave Trade is not to be a ‘</a:t>
            </a:r>
            <a:r>
              <a:rPr lang="en-GB" baseline="0" dirty="0" err="1" smtClean="0"/>
              <a:t>Wilberfest</a:t>
            </a:r>
            <a:r>
              <a:rPr lang="en-GB" baseline="0" dirty="0" smtClean="0"/>
              <a:t>’ but told from the perspective of the Africans who rose up and fought against it. </a:t>
            </a:r>
            <a:r>
              <a:rPr lang="en-GB" dirty="0" smtClean="0"/>
              <a:t>Slavery and the Slave Trade was not abolished by Wilberforce et al alone but by Black Liberationists like François-Dominique Toussaint </a:t>
            </a:r>
            <a:r>
              <a:rPr lang="en-GB" dirty="0" err="1" smtClean="0"/>
              <a:t>Louverture</a:t>
            </a:r>
            <a:r>
              <a:rPr lang="en-GB" dirty="0" smtClean="0"/>
              <a:t>, Sam Sharpe, Paul Bogle, </a:t>
            </a:r>
            <a:r>
              <a:rPr lang="en-GB" dirty="0" err="1" smtClean="0"/>
              <a:t>etc</a:t>
            </a:r>
            <a:endParaRPr lang="en-GB" dirty="0" smtClean="0"/>
          </a:p>
          <a:p>
            <a:endParaRPr lang="en-GB" dirty="0"/>
          </a:p>
        </p:txBody>
      </p:sp>
      <p:sp>
        <p:nvSpPr>
          <p:cNvPr id="4" name="Slide Number Placeholder 3"/>
          <p:cNvSpPr>
            <a:spLocks noGrp="1"/>
          </p:cNvSpPr>
          <p:nvPr>
            <p:ph type="sldNum" sz="quarter" idx="10"/>
          </p:nvPr>
        </p:nvSpPr>
        <p:spPr/>
        <p:txBody>
          <a:bodyPr/>
          <a:lstStyle/>
          <a:p>
            <a:fld id="{EF734EA9-C524-4D42-9E75-0C9763E612B4}" type="slidenum">
              <a:rPr lang="en-GB" smtClean="0"/>
              <a:t>13</a:t>
            </a:fld>
            <a:endParaRPr lang="en-GB"/>
          </a:p>
        </p:txBody>
      </p:sp>
    </p:spTree>
    <p:extLst>
      <p:ext uri="{BB962C8B-B14F-4D97-AF65-F5344CB8AC3E}">
        <p14:creationId xmlns:p14="http://schemas.microsoft.com/office/powerpoint/2010/main" val="22800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9) Africans fought in both World Wars on the side of Britain, their ‘mother country’. Colonised Africans/</a:t>
            </a:r>
            <a:r>
              <a:rPr lang="en-GB" dirty="0" err="1" smtClean="0"/>
              <a:t>Caribbeans</a:t>
            </a:r>
            <a:r>
              <a:rPr lang="en-GB" dirty="0" smtClean="0"/>
              <a:t> fought and died in WW1 &amp; WW2.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creation of the </a:t>
            </a:r>
            <a:r>
              <a:rPr lang="en-GB" b="1" i="1" dirty="0" smtClean="0"/>
              <a:t>British West Indies Regiment</a:t>
            </a:r>
            <a:r>
              <a:rPr lang="en-GB" dirty="0" smtClean="0"/>
              <a:t> was formalised by Army Order number 4 of 1916. This had been passed on 3 November 1915. A total of 397 officers and 15,204 men, representing all Caribbean colonies, served in the BWIR. Of the total, 10,280 (66%) came from Jamaica</a:t>
            </a:r>
            <a:endParaRPr lang="en-GB" dirty="0"/>
          </a:p>
        </p:txBody>
      </p:sp>
      <p:sp>
        <p:nvSpPr>
          <p:cNvPr id="4" name="Slide Number Placeholder 3"/>
          <p:cNvSpPr>
            <a:spLocks noGrp="1"/>
          </p:cNvSpPr>
          <p:nvPr>
            <p:ph type="sldNum" sz="quarter" idx="10"/>
          </p:nvPr>
        </p:nvSpPr>
        <p:spPr/>
        <p:txBody>
          <a:bodyPr/>
          <a:lstStyle/>
          <a:p>
            <a:fld id="{EF734EA9-C524-4D42-9E75-0C9763E612B4}" type="slidenum">
              <a:rPr lang="en-GB" smtClean="0"/>
              <a:t>14</a:t>
            </a:fld>
            <a:endParaRPr lang="en-GB"/>
          </a:p>
        </p:txBody>
      </p:sp>
    </p:spTree>
    <p:extLst>
      <p:ext uri="{BB962C8B-B14F-4D97-AF65-F5344CB8AC3E}">
        <p14:creationId xmlns:p14="http://schemas.microsoft.com/office/powerpoint/2010/main" val="70112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10) No African History can be complete without </a:t>
            </a:r>
            <a:r>
              <a:rPr lang="en-GB" baseline="0" dirty="0" smtClean="0"/>
              <a:t>the story of the Black Church Movement in Britain. SS Empire </a:t>
            </a:r>
            <a:r>
              <a:rPr lang="en-GB" dirty="0" smtClean="0"/>
              <a:t>‘</a:t>
            </a:r>
            <a:r>
              <a:rPr lang="en-GB" dirty="0" err="1" smtClean="0"/>
              <a:t>Windrush</a:t>
            </a:r>
            <a:r>
              <a:rPr lang="en-GB" dirty="0" smtClean="0"/>
              <a:t>’ which landed at Tilbury on 22 June 1948 with its 492</a:t>
            </a:r>
            <a:r>
              <a:rPr lang="en-GB" baseline="0" dirty="0" smtClean="0"/>
              <a:t> mostly Jamaican passengers</a:t>
            </a:r>
            <a:r>
              <a:rPr lang="en-GB" dirty="0" smtClean="0"/>
              <a:t> launched Multicultural Britain and Black Christian/Church Movement in Britain, according to Trevor and Mike Phillips.  Today Black Christians are most evident as a Pentecostal Movement but are Catholics, Anglicans,</a:t>
            </a:r>
            <a:r>
              <a:rPr lang="en-GB" baseline="0" dirty="0" smtClean="0"/>
              <a:t> Baptists, Methodists, Seventh Day Adventists, </a:t>
            </a:r>
            <a:r>
              <a:rPr lang="en-GB" baseline="0" dirty="0" err="1" smtClean="0"/>
              <a:t>etc</a:t>
            </a:r>
            <a:r>
              <a:rPr lang="en-GB" baseline="0" dirty="0" smtClean="0"/>
              <a:t> too. Mega Churches in London testify to the power of presence of the Black Church Movement in Britain.</a:t>
            </a:r>
            <a:endParaRPr lang="en-GB" dirty="0" smtClean="0"/>
          </a:p>
          <a:p>
            <a:endParaRPr lang="en-GB" dirty="0"/>
          </a:p>
        </p:txBody>
      </p:sp>
      <p:sp>
        <p:nvSpPr>
          <p:cNvPr id="4" name="Slide Number Placeholder 3"/>
          <p:cNvSpPr>
            <a:spLocks noGrp="1"/>
          </p:cNvSpPr>
          <p:nvPr>
            <p:ph type="sldNum" sz="quarter" idx="10"/>
          </p:nvPr>
        </p:nvSpPr>
        <p:spPr/>
        <p:txBody>
          <a:bodyPr/>
          <a:lstStyle/>
          <a:p>
            <a:fld id="{EF734EA9-C524-4D42-9E75-0C9763E612B4}" type="slidenum">
              <a:rPr lang="en-GB" smtClean="0"/>
              <a:t>15</a:t>
            </a:fld>
            <a:endParaRPr lang="en-GB"/>
          </a:p>
        </p:txBody>
      </p:sp>
    </p:spTree>
    <p:extLst>
      <p:ext uri="{BB962C8B-B14F-4D97-AF65-F5344CB8AC3E}">
        <p14:creationId xmlns:p14="http://schemas.microsoft.com/office/powerpoint/2010/main" val="1063887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Black History Month provides a focus for us to re-think Black History as a component and contributory to human history. BHM seeks not to replace but supplement and act as a corrective to better history and in the words of  Paul Grant and Raj Patel, it provides</a:t>
            </a:r>
            <a:r>
              <a:rPr lang="en-GB" baseline="0" dirty="0" smtClean="0"/>
              <a:t> </a:t>
            </a:r>
            <a:r>
              <a:rPr lang="en-GB" dirty="0" smtClean="0"/>
              <a:t>‘A Time to </a:t>
            </a:r>
            <a:r>
              <a:rPr lang="en-GB" smtClean="0"/>
              <a:t>Speak’.</a:t>
            </a:r>
            <a:endParaRPr lang="en-GB" dirty="0"/>
          </a:p>
        </p:txBody>
      </p:sp>
      <p:sp>
        <p:nvSpPr>
          <p:cNvPr id="4" name="Slide Number Placeholder 3"/>
          <p:cNvSpPr>
            <a:spLocks noGrp="1"/>
          </p:cNvSpPr>
          <p:nvPr>
            <p:ph type="sldNum" sz="quarter" idx="10"/>
          </p:nvPr>
        </p:nvSpPr>
        <p:spPr/>
        <p:txBody>
          <a:bodyPr/>
          <a:lstStyle/>
          <a:p>
            <a:fld id="{EF734EA9-C524-4D42-9E75-0C9763E612B4}" type="slidenum">
              <a:rPr lang="en-GB" smtClean="0"/>
              <a:t>16</a:t>
            </a:fld>
            <a:endParaRPr lang="en-GB"/>
          </a:p>
        </p:txBody>
      </p:sp>
    </p:spTree>
    <p:extLst>
      <p:ext uri="{BB962C8B-B14F-4D97-AF65-F5344CB8AC3E}">
        <p14:creationId xmlns:p14="http://schemas.microsoft.com/office/powerpoint/2010/main" val="3784525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What do we mean by History anyway? The Greek word was borrowed into Classical Latin as </a:t>
            </a:r>
            <a:r>
              <a:rPr lang="en-GB" dirty="0" err="1" smtClean="0"/>
              <a:t>historia</a:t>
            </a:r>
            <a:r>
              <a:rPr lang="en-GB" dirty="0" smtClean="0"/>
              <a:t>, </a:t>
            </a:r>
            <a:r>
              <a:rPr lang="en-GB" i="1" dirty="0" smtClean="0"/>
              <a:t>meaning</a:t>
            </a:r>
            <a:r>
              <a:rPr lang="en-GB" dirty="0" smtClean="0"/>
              <a:t> ‘written account of past events…recorded knowledge of past events, story, narrative’.</a:t>
            </a:r>
          </a:p>
          <a:p>
            <a:endParaRPr lang="en-GB" dirty="0"/>
          </a:p>
        </p:txBody>
      </p:sp>
      <p:sp>
        <p:nvSpPr>
          <p:cNvPr id="4" name="Slide Number Placeholder 3"/>
          <p:cNvSpPr>
            <a:spLocks noGrp="1"/>
          </p:cNvSpPr>
          <p:nvPr>
            <p:ph type="sldNum" sz="quarter" idx="10"/>
          </p:nvPr>
        </p:nvSpPr>
        <p:spPr/>
        <p:txBody>
          <a:bodyPr/>
          <a:lstStyle/>
          <a:p>
            <a:fld id="{EF734EA9-C524-4D42-9E75-0C9763E612B4}" type="slidenum">
              <a:rPr lang="en-GB" smtClean="0"/>
              <a:t>2</a:t>
            </a:fld>
            <a:endParaRPr lang="en-GB"/>
          </a:p>
        </p:txBody>
      </p:sp>
    </p:spTree>
    <p:extLst>
      <p:ext uri="{BB962C8B-B14F-4D97-AF65-F5344CB8AC3E}">
        <p14:creationId xmlns:p14="http://schemas.microsoft.com/office/powerpoint/2010/main" val="2415726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Originally,</a:t>
            </a:r>
            <a:r>
              <a:rPr lang="en-GB" baseline="0" dirty="0" smtClean="0"/>
              <a:t> history was not written down, it was transmitted orally as stories from one generation to another.  It is believed that this is how the bible accounts were first formed and transmitted before being written down. We can imagine the way these stories evolved, shaped depending upon who influenced them.  We hear about Chinese whispers. ‘</a:t>
            </a:r>
            <a:r>
              <a:rPr lang="en-GB" dirty="0" smtClean="0"/>
              <a:t>History is written by the victors’ says Walter Benjamin, German-Jewish Marxist literary critic and philosopher.  And Ricard</a:t>
            </a:r>
            <a:r>
              <a:rPr lang="en-GB" baseline="0" dirty="0" smtClean="0"/>
              <a:t> </a:t>
            </a:r>
            <a:r>
              <a:rPr lang="en-GB" baseline="0" dirty="0" err="1" smtClean="0"/>
              <a:t>Reddie</a:t>
            </a:r>
            <a:r>
              <a:rPr lang="en-GB" baseline="0" dirty="0" smtClean="0"/>
              <a:t> in his book Abolition reminds us of an old African proverb ‘</a:t>
            </a:r>
            <a:r>
              <a:rPr lang="en-GB" dirty="0" smtClean="0"/>
              <a:t>Until lions have their own historians, the story of the hunt will always glorify the hunter’.  Does that make sense to us?</a:t>
            </a:r>
          </a:p>
          <a:p>
            <a:endParaRPr lang="en-GB" dirty="0"/>
          </a:p>
        </p:txBody>
      </p:sp>
      <p:sp>
        <p:nvSpPr>
          <p:cNvPr id="4" name="Slide Number Placeholder 3"/>
          <p:cNvSpPr>
            <a:spLocks noGrp="1"/>
          </p:cNvSpPr>
          <p:nvPr>
            <p:ph type="sldNum" sz="quarter" idx="10"/>
          </p:nvPr>
        </p:nvSpPr>
        <p:spPr/>
        <p:txBody>
          <a:bodyPr/>
          <a:lstStyle/>
          <a:p>
            <a:fld id="{EF734EA9-C524-4D42-9E75-0C9763E612B4}" type="slidenum">
              <a:rPr lang="en-GB" smtClean="0"/>
              <a:t>3</a:t>
            </a:fld>
            <a:endParaRPr lang="en-GB"/>
          </a:p>
        </p:txBody>
      </p:sp>
    </p:spTree>
    <p:extLst>
      <p:ext uri="{BB962C8B-B14F-4D97-AF65-F5344CB8AC3E}">
        <p14:creationId xmlns:p14="http://schemas.microsoft.com/office/powerpoint/2010/main" val="1819171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great British Institution that is</a:t>
            </a:r>
            <a:r>
              <a:rPr lang="en-GB" baseline="0" dirty="0" smtClean="0"/>
              <a:t> Sir </a:t>
            </a:r>
            <a:r>
              <a:rPr lang="en-GB" dirty="0" smtClean="0"/>
              <a:t>Winston Churchill, is said to have famously remarked in the House of Commons during an exchange with the Prime Minister in the 1930s that he was confident history would find Baldwin wrong - huge grin - "because I shall write that history“, according to writer Max Hastings.</a:t>
            </a:r>
            <a:r>
              <a:rPr lang="en-GB" baseline="0" dirty="0" smtClean="0"/>
              <a:t>  This I'm afraid is the case, the truth tends to be what is written, as Pilate said at the trial of Jesus, ‘What I've written I've written’</a:t>
            </a:r>
            <a:r>
              <a:rPr lang="en-GB" dirty="0" smtClean="0"/>
              <a:t> or as another translation puts it: What I have put in writing will not be changed!  </a:t>
            </a:r>
          </a:p>
          <a:p>
            <a:endParaRPr lang="en-GB" dirty="0"/>
          </a:p>
        </p:txBody>
      </p:sp>
      <p:sp>
        <p:nvSpPr>
          <p:cNvPr id="4" name="Slide Number Placeholder 3"/>
          <p:cNvSpPr>
            <a:spLocks noGrp="1"/>
          </p:cNvSpPr>
          <p:nvPr>
            <p:ph type="sldNum" sz="quarter" idx="10"/>
          </p:nvPr>
        </p:nvSpPr>
        <p:spPr/>
        <p:txBody>
          <a:bodyPr/>
          <a:lstStyle/>
          <a:p>
            <a:fld id="{EF734EA9-C524-4D42-9E75-0C9763E612B4}" type="slidenum">
              <a:rPr lang="en-GB" smtClean="0"/>
              <a:t>4</a:t>
            </a:fld>
            <a:endParaRPr lang="en-GB"/>
          </a:p>
        </p:txBody>
      </p:sp>
    </p:spTree>
    <p:extLst>
      <p:ext uri="{BB962C8B-B14F-4D97-AF65-F5344CB8AC3E}">
        <p14:creationId xmlns:p14="http://schemas.microsoft.com/office/powerpoint/2010/main" val="2282056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There is a body of black scholarship that believes there is an active conspiracy to </a:t>
            </a:r>
            <a:r>
              <a:rPr lang="en-GB" dirty="0" err="1" smtClean="0"/>
              <a:t>mis</a:t>
            </a:r>
            <a:r>
              <a:rPr lang="en-GB" dirty="0" smtClean="0"/>
              <a:t>-educate black people.’ History is a weapon in the miseducation of the ‘negro’’ says</a:t>
            </a:r>
            <a:r>
              <a:rPr lang="en-GB" baseline="0" dirty="0" smtClean="0"/>
              <a:t> </a:t>
            </a:r>
            <a:r>
              <a:rPr lang="en-GB" dirty="0" smtClean="0"/>
              <a:t>Carter Godwin Woodson.</a:t>
            </a:r>
            <a:r>
              <a:rPr lang="en-GB" baseline="0" dirty="0" smtClean="0"/>
              <a:t> </a:t>
            </a:r>
            <a:r>
              <a:rPr lang="en-GB" dirty="0" smtClean="0"/>
              <a:t>The late </a:t>
            </a:r>
            <a:r>
              <a:rPr lang="en-GB" b="1" dirty="0" smtClean="0"/>
              <a:t>Ivan Van </a:t>
            </a:r>
            <a:r>
              <a:rPr lang="en-GB" b="1" dirty="0" err="1" smtClean="0"/>
              <a:t>Sertima</a:t>
            </a:r>
            <a:r>
              <a:rPr lang="en-GB" b="1" dirty="0" smtClean="0"/>
              <a:t>,</a:t>
            </a:r>
            <a:r>
              <a:rPr lang="en-GB" b="1" baseline="0" dirty="0" smtClean="0"/>
              <a:t> </a:t>
            </a:r>
            <a:r>
              <a:rPr lang="en-GB" dirty="0" smtClean="0"/>
              <a:t>Professor of African Studies, USA, Dr </a:t>
            </a:r>
            <a:r>
              <a:rPr lang="en-GB" dirty="0" err="1" smtClean="0"/>
              <a:t>Runoko</a:t>
            </a:r>
            <a:r>
              <a:rPr lang="en-GB" dirty="0" smtClean="0"/>
              <a:t> </a:t>
            </a:r>
            <a:r>
              <a:rPr lang="en-GB" dirty="0" err="1" smtClean="0"/>
              <a:t>Rashidi</a:t>
            </a:r>
            <a:r>
              <a:rPr lang="en-GB" dirty="0" smtClean="0"/>
              <a:t>, et al., argue that European historical scholarship has been ‘racist’.  The conclusion then is, the African story needs re/telling, and this time by Africans and from an African perspective.  So</a:t>
            </a:r>
            <a:r>
              <a:rPr lang="en-GB" baseline="0" dirty="0" smtClean="0"/>
              <a:t> without claiming to be an expert in this area, certainly </a:t>
            </a:r>
            <a:r>
              <a:rPr lang="en-GB" baseline="0" dirty="0" err="1" smtClean="0"/>
              <a:t>Im</a:t>
            </a:r>
            <a:r>
              <a:rPr lang="en-GB" baseline="0" dirty="0" smtClean="0"/>
              <a:t> not a historian, more a social commentator on this, I want to suggest ten areas for historical highlight and discussion.</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EF734EA9-C524-4D42-9E75-0C9763E612B4}" type="slidenum">
              <a:rPr lang="en-GB" smtClean="0"/>
              <a:t>5</a:t>
            </a:fld>
            <a:endParaRPr lang="en-GB"/>
          </a:p>
        </p:txBody>
      </p:sp>
    </p:spTree>
    <p:extLst>
      <p:ext uri="{BB962C8B-B14F-4D97-AF65-F5344CB8AC3E}">
        <p14:creationId xmlns:p14="http://schemas.microsoft.com/office/powerpoint/2010/main" val="3217061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 That human life began in Africa</a:t>
            </a:r>
            <a:r>
              <a:rPr lang="en-GB" baseline="0" dirty="0" smtClean="0"/>
              <a:t> and that people of dark hue have populated the earth before lighter skinned people evolved/emerged.  This makes Africa the cradle of </a:t>
            </a:r>
            <a:r>
              <a:rPr lang="en-GB" dirty="0" smtClean="0"/>
              <a:t>Human Life,</a:t>
            </a:r>
            <a:r>
              <a:rPr lang="en-GB" baseline="0" dirty="0" smtClean="0"/>
              <a:t> </a:t>
            </a:r>
            <a:r>
              <a:rPr lang="en-GB" dirty="0" smtClean="0"/>
              <a:t>the cradle of civilisation.  The BBC reported that</a:t>
            </a:r>
            <a:r>
              <a:rPr lang="en-GB" baseline="0" dirty="0" smtClean="0"/>
              <a:t> </a:t>
            </a:r>
            <a:r>
              <a:rPr lang="en-GB" dirty="0" smtClean="0"/>
              <a:t>New DNA evidence suggests "African Eve", the 150,000-year-old female ancestor of every person on Earth, may have lived in Tanzania or Ethiopia.</a:t>
            </a:r>
            <a:r>
              <a:rPr lang="en-GB" baseline="0" dirty="0" smtClean="0"/>
              <a:t>  And </a:t>
            </a:r>
            <a:r>
              <a:rPr lang="en-GB" sz="1200" kern="1200" dirty="0" smtClean="0">
                <a:solidFill>
                  <a:schemeClr val="tx1"/>
                </a:solidFill>
                <a:effectLst/>
                <a:latin typeface="+mn-lt"/>
                <a:ea typeface="+mn-ea"/>
                <a:cs typeface="+mn-cs"/>
              </a:rPr>
              <a:t>Gerald Massey’s ‘A Book of the Beginnings’; Scottish anthropologist David </a:t>
            </a:r>
            <a:r>
              <a:rPr lang="en-GB" sz="1200" kern="1200" dirty="0" err="1" smtClean="0">
                <a:solidFill>
                  <a:schemeClr val="tx1"/>
                </a:solidFill>
                <a:effectLst/>
                <a:latin typeface="+mn-lt"/>
                <a:ea typeface="+mn-ea"/>
                <a:cs typeface="+mn-cs"/>
              </a:rPr>
              <a:t>MacRitchie’s</a:t>
            </a:r>
            <a:r>
              <a:rPr lang="en-GB" sz="1200" kern="1200" dirty="0" smtClean="0">
                <a:solidFill>
                  <a:schemeClr val="tx1"/>
                </a:solidFill>
                <a:effectLst/>
                <a:latin typeface="+mn-lt"/>
                <a:ea typeface="+mn-ea"/>
                <a:cs typeface="+mn-cs"/>
              </a:rPr>
              <a:t> ‘Ancient and Modern Britons: A Retrospect’; and Edward Vivian Scobie’s ‘Black Britannia: A History of Blacks in Britain’</a:t>
            </a:r>
            <a:r>
              <a:rPr lang="en-GB" sz="1200" kern="1200" baseline="0" dirty="0" smtClean="0">
                <a:solidFill>
                  <a:schemeClr val="tx1"/>
                </a:solidFill>
                <a:effectLst/>
                <a:latin typeface="+mn-lt"/>
                <a:ea typeface="+mn-ea"/>
                <a:cs typeface="+mn-cs"/>
              </a:rPr>
              <a:t> all support the idea that Africa is the human starting point and that the first </a:t>
            </a:r>
            <a:r>
              <a:rPr lang="en-GB" sz="1200" kern="1200" baseline="0" dirty="0" err="1" smtClean="0">
                <a:solidFill>
                  <a:schemeClr val="tx1"/>
                </a:solidFill>
                <a:effectLst/>
                <a:latin typeface="+mn-lt"/>
                <a:ea typeface="+mn-ea"/>
                <a:cs typeface="+mn-cs"/>
              </a:rPr>
              <a:t>Britains</a:t>
            </a:r>
            <a:r>
              <a:rPr lang="en-GB" sz="1200" kern="1200" baseline="0" dirty="0" smtClean="0">
                <a:solidFill>
                  <a:schemeClr val="tx1"/>
                </a:solidFill>
                <a:effectLst/>
                <a:latin typeface="+mn-lt"/>
                <a:ea typeface="+mn-ea"/>
                <a:cs typeface="+mn-cs"/>
              </a:rPr>
              <a:t> were Africans.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EF734EA9-C524-4D42-9E75-0C9763E612B4}" type="slidenum">
              <a:rPr lang="en-GB" smtClean="0"/>
              <a:t>6</a:t>
            </a:fld>
            <a:endParaRPr lang="en-GB"/>
          </a:p>
        </p:txBody>
      </p:sp>
    </p:spTree>
    <p:extLst>
      <p:ext uri="{BB962C8B-B14F-4D97-AF65-F5344CB8AC3E}">
        <p14:creationId xmlns:p14="http://schemas.microsoft.com/office/powerpoint/2010/main" val="3501644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 Africa was historically a well established land with kingdoms and peoples.</a:t>
            </a:r>
            <a:r>
              <a:rPr lang="en-GB" baseline="0" dirty="0" smtClean="0"/>
              <a:t>  Kingdoms rise and fall and so has Africa, but </a:t>
            </a:r>
            <a:r>
              <a:rPr lang="en-GB" dirty="0" smtClean="0"/>
              <a:t>Robin Walker in ‘When we Ruled’ traces this historic reality.  Evidence of this is corroborated by the many references to Africa in the Bible, often in glowing terms.  There's a new book out titled ‘</a:t>
            </a:r>
            <a:r>
              <a:rPr lang="en-GB" b="0" dirty="0" smtClean="0">
                <a:effectLst/>
              </a:rPr>
              <a:t>The glory of African Kings and Queens: Contesting for glory and empire’ by </a:t>
            </a:r>
            <a:r>
              <a:rPr lang="en-GB" dirty="0" err="1" smtClean="0">
                <a:solidFill>
                  <a:schemeClr val="tx1"/>
                </a:solidFill>
                <a:effectLst/>
                <a:hlinkClick r:id="rId3"/>
              </a:rPr>
              <a:t>Pusch</a:t>
            </a:r>
            <a:r>
              <a:rPr lang="en-GB" dirty="0" smtClean="0">
                <a:solidFill>
                  <a:schemeClr val="tx1"/>
                </a:solidFill>
                <a:effectLst/>
                <a:hlinkClick r:id="rId3"/>
              </a:rPr>
              <a:t> </a:t>
            </a:r>
            <a:r>
              <a:rPr lang="en-GB" dirty="0" err="1" smtClean="0">
                <a:solidFill>
                  <a:schemeClr val="tx1"/>
                </a:solidFill>
                <a:effectLst/>
                <a:hlinkClick r:id="rId3"/>
              </a:rPr>
              <a:t>Commey</a:t>
            </a:r>
            <a:r>
              <a:rPr lang="en-GB" dirty="0" smtClean="0">
                <a:solidFill>
                  <a:schemeClr val="tx1"/>
                </a:solidFill>
                <a:effectLst/>
              </a:rPr>
              <a:t>.</a:t>
            </a:r>
            <a:r>
              <a:rPr lang="en-GB" baseline="0" dirty="0" smtClean="0">
                <a:solidFill>
                  <a:schemeClr val="tx1"/>
                </a:solidFill>
                <a:effectLst/>
              </a:rPr>
              <a:t> Africa today, after colonialism, for example, is not the whole story of Africa.  </a:t>
            </a:r>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EF734EA9-C524-4D42-9E75-0C9763E612B4}" type="slidenum">
              <a:rPr lang="en-GB" smtClean="0"/>
              <a:t>7</a:t>
            </a:fld>
            <a:endParaRPr lang="en-GB"/>
          </a:p>
        </p:txBody>
      </p:sp>
    </p:spTree>
    <p:extLst>
      <p:ext uri="{BB962C8B-B14F-4D97-AF65-F5344CB8AC3E}">
        <p14:creationId xmlns:p14="http://schemas.microsoft.com/office/powerpoint/2010/main" val="560672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3) Based on for example texts like ‘Out of Egypt have  called my son’ Matt 2.15, Hosea 11.1, have led Cain Hope Felder to say, ‘The sweet little Jesus Boy of the Negro Spiritual was in fact quite black’ (African Heritage Bible).  Malcolm X taunted Christians in the US about the blond haired, blue eyed Jesus of the Europeans,</a:t>
            </a:r>
            <a:r>
              <a:rPr lang="en-GB" baseline="0" dirty="0" smtClean="0"/>
              <a:t> and asked where is the God that looks like you?  Africans need to </a:t>
            </a:r>
            <a:r>
              <a:rPr lang="en-GB" baseline="0" dirty="0" err="1" smtClean="0"/>
              <a:t>to</a:t>
            </a:r>
            <a:r>
              <a:rPr lang="en-GB" baseline="0" dirty="0" smtClean="0"/>
              <a:t> tell the Jesus story not from a European point of view, but from an African one. </a:t>
            </a:r>
            <a:r>
              <a:rPr lang="en-GB" dirty="0" smtClean="0"/>
              <a:t>The Jesus story is more an African story than a European one</a:t>
            </a:r>
          </a:p>
          <a:p>
            <a:endParaRPr lang="en-GB" dirty="0"/>
          </a:p>
        </p:txBody>
      </p:sp>
      <p:sp>
        <p:nvSpPr>
          <p:cNvPr id="4" name="Slide Number Placeholder 3"/>
          <p:cNvSpPr>
            <a:spLocks noGrp="1"/>
          </p:cNvSpPr>
          <p:nvPr>
            <p:ph type="sldNum" sz="quarter" idx="10"/>
          </p:nvPr>
        </p:nvSpPr>
        <p:spPr/>
        <p:txBody>
          <a:bodyPr/>
          <a:lstStyle/>
          <a:p>
            <a:fld id="{EF734EA9-C524-4D42-9E75-0C9763E612B4}" type="slidenum">
              <a:rPr lang="en-GB" smtClean="0"/>
              <a:t>8</a:t>
            </a:fld>
            <a:endParaRPr lang="en-GB"/>
          </a:p>
        </p:txBody>
      </p:sp>
    </p:spTree>
    <p:extLst>
      <p:ext uri="{BB962C8B-B14F-4D97-AF65-F5344CB8AC3E}">
        <p14:creationId xmlns:p14="http://schemas.microsoft.com/office/powerpoint/2010/main" val="3933233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 Many</a:t>
            </a:r>
            <a:r>
              <a:rPr lang="en-GB" baseline="0" dirty="0" smtClean="0"/>
              <a:t> argue that Christianity is a European religion, but biblical history shows that a</a:t>
            </a:r>
            <a:r>
              <a:rPr lang="en-GB" dirty="0" smtClean="0"/>
              <a:t>fter Jerusalem, Judea, Samaria…the Christian Gospel went to Africa (Acts 8). The Coptic Orthodox of Egypt and the </a:t>
            </a:r>
            <a:r>
              <a:rPr lang="en-GB" dirty="0" err="1" smtClean="0"/>
              <a:t>Ethiopean</a:t>
            </a:r>
            <a:r>
              <a:rPr lang="en-GB" dirty="0" smtClean="0"/>
              <a:t> Orthodox church trace their genesis back to the activities of the apostles in the First Century AD.</a:t>
            </a:r>
          </a:p>
          <a:p>
            <a:endParaRPr lang="en-GB" dirty="0"/>
          </a:p>
        </p:txBody>
      </p:sp>
      <p:sp>
        <p:nvSpPr>
          <p:cNvPr id="4" name="Slide Number Placeholder 3"/>
          <p:cNvSpPr>
            <a:spLocks noGrp="1"/>
          </p:cNvSpPr>
          <p:nvPr>
            <p:ph type="sldNum" sz="quarter" idx="10"/>
          </p:nvPr>
        </p:nvSpPr>
        <p:spPr/>
        <p:txBody>
          <a:bodyPr/>
          <a:lstStyle/>
          <a:p>
            <a:fld id="{EF734EA9-C524-4D42-9E75-0C9763E612B4}" type="slidenum">
              <a:rPr lang="en-GB" smtClean="0"/>
              <a:t>9</a:t>
            </a:fld>
            <a:endParaRPr lang="en-GB"/>
          </a:p>
        </p:txBody>
      </p:sp>
    </p:spTree>
    <p:extLst>
      <p:ext uri="{BB962C8B-B14F-4D97-AF65-F5344CB8AC3E}">
        <p14:creationId xmlns:p14="http://schemas.microsoft.com/office/powerpoint/2010/main" val="3555171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45AC1FB-E1B3-4155-BE6D-97A9F433C006}" type="datetimeFigureOut">
              <a:rPr lang="en-GB" smtClean="0"/>
              <a:t>11/11/2015</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6D6DCE3B-1F2B-4477-8B04-DFD015218104}"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99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5AC1FB-E1B3-4155-BE6D-97A9F433C006}" type="datetimeFigureOut">
              <a:rPr lang="en-GB" smtClean="0"/>
              <a:t>11/11/2015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6DCE3B-1F2B-4477-8B04-DFD015218104}" type="slidenum">
              <a:rPr lang="en-GB" smtClean="0"/>
              <a:t>‹#›</a:t>
            </a:fld>
            <a:endParaRPr lang="en-GB"/>
          </a:p>
        </p:txBody>
      </p:sp>
    </p:spTree>
    <p:extLst>
      <p:ext uri="{BB962C8B-B14F-4D97-AF65-F5344CB8AC3E}">
        <p14:creationId xmlns:p14="http://schemas.microsoft.com/office/powerpoint/2010/main" val="1704840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5AC1FB-E1B3-4155-BE6D-97A9F433C006}" type="datetimeFigureOut">
              <a:rPr lang="en-GB" smtClean="0"/>
              <a:t>11/11/2015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6DCE3B-1F2B-4477-8B04-DFD015218104}"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5582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5AC1FB-E1B3-4155-BE6D-97A9F433C006}" type="datetimeFigureOut">
              <a:rPr lang="en-GB" smtClean="0"/>
              <a:t>11/11/2015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6DCE3B-1F2B-4477-8B04-DFD015218104}"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0201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5AC1FB-E1B3-4155-BE6D-97A9F433C006}" type="datetimeFigureOut">
              <a:rPr lang="en-GB" smtClean="0"/>
              <a:t>11/11/2015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6DCE3B-1F2B-4477-8B04-DFD015218104}" type="slidenum">
              <a:rPr lang="en-GB" smtClean="0"/>
              <a:t>‹#›</a:t>
            </a:fld>
            <a:endParaRPr lang="en-GB"/>
          </a:p>
        </p:txBody>
      </p:sp>
    </p:spTree>
    <p:extLst>
      <p:ext uri="{BB962C8B-B14F-4D97-AF65-F5344CB8AC3E}">
        <p14:creationId xmlns:p14="http://schemas.microsoft.com/office/powerpoint/2010/main" val="1564787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5AC1FB-E1B3-4155-BE6D-97A9F433C006}" type="datetimeFigureOut">
              <a:rPr lang="en-GB" smtClean="0"/>
              <a:t>11/11/2015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6DCE3B-1F2B-4477-8B04-DFD015218104}"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107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5AC1FB-E1B3-4155-BE6D-97A9F433C006}" type="datetimeFigureOut">
              <a:rPr lang="en-GB" smtClean="0"/>
              <a:t>11/11/2015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6DCE3B-1F2B-4477-8B04-DFD015218104}"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6987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5AC1FB-E1B3-4155-BE6D-97A9F433C006}" type="datetimeFigureOut">
              <a:rPr lang="en-GB" smtClean="0"/>
              <a:t>11/11/2015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6DCE3B-1F2B-4477-8B04-DFD015218104}"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6758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5AC1FB-E1B3-4155-BE6D-97A9F433C006}" type="datetimeFigureOut">
              <a:rPr lang="en-GB" smtClean="0"/>
              <a:t>11/11/2015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6DCE3B-1F2B-4477-8B04-DFD015218104}"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656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5AC1FB-E1B3-4155-BE6D-97A9F433C006}" type="datetimeFigureOut">
              <a:rPr lang="en-GB" smtClean="0"/>
              <a:t>11/11/2015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6DCE3B-1F2B-4477-8B04-DFD015218104}" type="slidenum">
              <a:rPr lang="en-GB" smtClean="0"/>
              <a:t>‹#›</a:t>
            </a:fld>
            <a:endParaRPr lang="en-GB"/>
          </a:p>
        </p:txBody>
      </p:sp>
    </p:spTree>
    <p:extLst>
      <p:ext uri="{BB962C8B-B14F-4D97-AF65-F5344CB8AC3E}">
        <p14:creationId xmlns:p14="http://schemas.microsoft.com/office/powerpoint/2010/main" val="3130214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5AC1FB-E1B3-4155-BE6D-97A9F433C006}" type="datetimeFigureOut">
              <a:rPr lang="en-GB" smtClean="0"/>
              <a:t>11/11/2015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6DCE3B-1F2B-4477-8B04-DFD015218104}"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9815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5AC1FB-E1B3-4155-BE6D-97A9F433C006}" type="datetimeFigureOut">
              <a:rPr lang="en-GB" smtClean="0"/>
              <a:t>11/11/2015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6DCE3B-1F2B-4477-8B04-DFD015218104}" type="slidenum">
              <a:rPr lang="en-GB" smtClean="0"/>
              <a:t>‹#›</a:t>
            </a:fld>
            <a:endParaRPr lang="en-GB"/>
          </a:p>
        </p:txBody>
      </p:sp>
    </p:spTree>
    <p:extLst>
      <p:ext uri="{BB962C8B-B14F-4D97-AF65-F5344CB8AC3E}">
        <p14:creationId xmlns:p14="http://schemas.microsoft.com/office/powerpoint/2010/main" val="3231078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5AC1FB-E1B3-4155-BE6D-97A9F433C006}" type="datetimeFigureOut">
              <a:rPr lang="en-GB" smtClean="0"/>
              <a:t>11/11/2015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6DCE3B-1F2B-4477-8B04-DFD015218104}"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5663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5AC1FB-E1B3-4155-BE6D-97A9F433C006}" type="datetimeFigureOut">
              <a:rPr lang="en-GB" smtClean="0"/>
              <a:t>11/11/2015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6DCE3B-1F2B-4477-8B04-DFD015218104}"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6388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5AC1FB-E1B3-4155-BE6D-97A9F433C006}" type="datetimeFigureOut">
              <a:rPr lang="en-GB" smtClean="0"/>
              <a:t>11/11/2015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6DCE3B-1F2B-4477-8B04-DFD015218104}" type="slidenum">
              <a:rPr lang="en-GB" smtClean="0"/>
              <a:t>‹#›</a:t>
            </a:fld>
            <a:endParaRPr lang="en-GB"/>
          </a:p>
        </p:txBody>
      </p:sp>
    </p:spTree>
    <p:extLst>
      <p:ext uri="{BB962C8B-B14F-4D97-AF65-F5344CB8AC3E}">
        <p14:creationId xmlns:p14="http://schemas.microsoft.com/office/powerpoint/2010/main" val="3966061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5AC1FB-E1B3-4155-BE6D-97A9F433C006}" type="datetimeFigureOut">
              <a:rPr lang="en-GB" smtClean="0"/>
              <a:t>11/11/2015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6DCE3B-1F2B-4477-8B04-DFD015218104}"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16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5AC1FB-E1B3-4155-BE6D-97A9F433C006}" type="datetimeFigureOut">
              <a:rPr lang="en-GB" smtClean="0"/>
              <a:t>11/11/2015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6DCE3B-1F2B-4477-8B04-DFD015218104}" type="slidenum">
              <a:rPr lang="en-GB" smtClean="0"/>
              <a:t>‹#›</a:t>
            </a:fld>
            <a:endParaRPr lang="en-GB"/>
          </a:p>
        </p:txBody>
      </p:sp>
    </p:spTree>
    <p:extLst>
      <p:ext uri="{BB962C8B-B14F-4D97-AF65-F5344CB8AC3E}">
        <p14:creationId xmlns:p14="http://schemas.microsoft.com/office/powerpoint/2010/main" val="2854903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5AC1FB-E1B3-4155-BE6D-97A9F433C006}" type="datetimeFigureOut">
              <a:rPr lang="en-GB" smtClean="0"/>
              <a:t>11/11/2015</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6DCE3B-1F2B-4477-8B04-DFD015218104}" type="slidenum">
              <a:rPr lang="en-GB" smtClean="0"/>
              <a:t>‹#›</a:t>
            </a:fld>
            <a:endParaRPr lang="en-GB"/>
          </a:p>
        </p:txBody>
      </p:sp>
    </p:spTree>
    <p:extLst>
      <p:ext uri="{BB962C8B-B14F-4D97-AF65-F5344CB8AC3E}">
        <p14:creationId xmlns:p14="http://schemas.microsoft.com/office/powerpoint/2010/main" val="14211362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historyisaweapon.com/indextrue.htm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Why Black History</a:t>
            </a:r>
            <a:endParaRPr lang="en-GB" dirty="0"/>
          </a:p>
        </p:txBody>
      </p:sp>
      <p:sp>
        <p:nvSpPr>
          <p:cNvPr id="3" name="Subtitle 2"/>
          <p:cNvSpPr>
            <a:spLocks noGrp="1"/>
          </p:cNvSpPr>
          <p:nvPr>
            <p:ph type="subTitle" idx="1"/>
          </p:nvPr>
        </p:nvSpPr>
        <p:spPr/>
        <p:txBody>
          <a:bodyPr/>
          <a:lstStyle/>
          <a:p>
            <a:r>
              <a:rPr lang="en-GB" dirty="0" smtClean="0"/>
              <a:t>Joe Aldred</a:t>
            </a:r>
          </a:p>
          <a:p>
            <a:r>
              <a:rPr lang="en-GB" dirty="0" smtClean="0"/>
              <a:t>Broadcaster, Ecumenist, Speaker, Writer</a:t>
            </a:r>
            <a:endParaRPr lang="en-GB" dirty="0"/>
          </a:p>
        </p:txBody>
      </p:sp>
    </p:spTree>
    <p:extLst>
      <p:ext uri="{BB962C8B-B14F-4D97-AF65-F5344CB8AC3E}">
        <p14:creationId xmlns:p14="http://schemas.microsoft.com/office/powerpoint/2010/main" val="1803578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History that needs to be re/told</a:t>
            </a:r>
          </a:p>
        </p:txBody>
      </p:sp>
      <p:sp>
        <p:nvSpPr>
          <p:cNvPr id="3" name="Content Placeholder 2"/>
          <p:cNvSpPr>
            <a:spLocks noGrp="1"/>
          </p:cNvSpPr>
          <p:nvPr>
            <p:ph sz="half" idx="1"/>
          </p:nvPr>
        </p:nvSpPr>
        <p:spPr/>
        <p:txBody>
          <a:bodyPr/>
          <a:lstStyle/>
          <a:p>
            <a:r>
              <a:rPr lang="en-GB" dirty="0"/>
              <a:t>‘There were Africans in Britain before the English’ (Peter Fryer ‘Staying Power’), e.g. </a:t>
            </a:r>
            <a:r>
              <a:rPr lang="en-GB" dirty="0" smtClean="0"/>
              <a:t>Roman Soldiers </a:t>
            </a:r>
            <a:r>
              <a:rPr lang="en-GB" dirty="0"/>
              <a:t>at Hadrian’s Wall 3</a:t>
            </a:r>
            <a:r>
              <a:rPr lang="en-GB" baseline="30000" dirty="0"/>
              <a:t>rd</a:t>
            </a:r>
            <a:r>
              <a:rPr lang="en-GB" dirty="0"/>
              <a:t> Century AD</a:t>
            </a:r>
          </a:p>
          <a:p>
            <a:endParaRPr lang="en-GB"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6751" y="2786856"/>
            <a:ext cx="4439681" cy="2857500"/>
          </a:xfrm>
        </p:spPr>
      </p:pic>
    </p:spTree>
    <p:extLst>
      <p:ext uri="{BB962C8B-B14F-4D97-AF65-F5344CB8AC3E}">
        <p14:creationId xmlns:p14="http://schemas.microsoft.com/office/powerpoint/2010/main" val="3239352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History that needs to be re/told</a:t>
            </a:r>
          </a:p>
        </p:txBody>
      </p:sp>
      <p:sp>
        <p:nvSpPr>
          <p:cNvPr id="5" name="Content Placeholder 4"/>
          <p:cNvSpPr>
            <a:spLocks noGrp="1"/>
          </p:cNvSpPr>
          <p:nvPr>
            <p:ph sz="half" idx="1"/>
          </p:nvPr>
        </p:nvSpPr>
        <p:spPr/>
        <p:txBody>
          <a:bodyPr/>
          <a:lstStyle/>
          <a:p>
            <a:r>
              <a:rPr lang="en-GB" dirty="0"/>
              <a:t>Israel (may have </a:t>
            </a:r>
            <a:r>
              <a:rPr lang="en-GB" dirty="0" smtClean="0"/>
              <a:t>been or included) </a:t>
            </a:r>
            <a:r>
              <a:rPr lang="en-GB" dirty="0"/>
              <a:t>black </a:t>
            </a:r>
            <a:r>
              <a:rPr lang="en-GB" dirty="0" smtClean="0"/>
              <a:t>people… Nigerian Black Hebrews, et al</a:t>
            </a:r>
            <a:endParaRPr lang="en-GB"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81725" y="2905037"/>
            <a:ext cx="4718050" cy="2621138"/>
          </a:xfrm>
        </p:spPr>
      </p:pic>
    </p:spTree>
    <p:extLst>
      <p:ext uri="{BB962C8B-B14F-4D97-AF65-F5344CB8AC3E}">
        <p14:creationId xmlns:p14="http://schemas.microsoft.com/office/powerpoint/2010/main" val="1394696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History that needs to be re/told</a:t>
            </a:r>
          </a:p>
        </p:txBody>
      </p:sp>
      <p:sp>
        <p:nvSpPr>
          <p:cNvPr id="6" name="Content Placeholder 5"/>
          <p:cNvSpPr>
            <a:spLocks noGrp="1"/>
          </p:cNvSpPr>
          <p:nvPr>
            <p:ph sz="half" idx="1"/>
          </p:nvPr>
        </p:nvSpPr>
        <p:spPr/>
        <p:txBody>
          <a:bodyPr>
            <a:normAutofit/>
          </a:bodyPr>
          <a:lstStyle/>
          <a:p>
            <a:r>
              <a:rPr lang="en-GB" dirty="0" smtClean="0"/>
              <a:t>The Transatlantic Slave Trade probably the greatest genocide ever: 10-100 million African people enslaved, dehumanised, murdered</a:t>
            </a:r>
          </a:p>
          <a:p>
            <a:endParaRPr lang="en-GB" dirty="0" smtClean="0"/>
          </a:p>
          <a:p>
            <a:endParaRPr lang="en-GB" dirty="0"/>
          </a:p>
        </p:txBody>
      </p:sp>
      <p:pic>
        <p:nvPicPr>
          <p:cNvPr id="19" name="Content Placeholder 1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81725" y="2615182"/>
            <a:ext cx="4718050" cy="3200848"/>
          </a:xfrm>
        </p:spPr>
      </p:pic>
      <p:sp>
        <p:nvSpPr>
          <p:cNvPr id="17" name="Text Placeholder 16"/>
          <p:cNvSpPr>
            <a:spLocks noGrp="1"/>
          </p:cNvSpPr>
          <p:nvPr>
            <p:ph type="body" sz="quarter" idx="4294967295"/>
          </p:nvPr>
        </p:nvSpPr>
        <p:spPr>
          <a:xfrm>
            <a:off x="7473950" y="2659063"/>
            <a:ext cx="4718050" cy="576262"/>
          </a:xfrm>
        </p:spPr>
        <p:txBody>
          <a:bodyPr/>
          <a:lstStyle/>
          <a:p>
            <a:r>
              <a:rPr lang="en-GB" dirty="0" smtClean="0"/>
              <a:t>The </a:t>
            </a:r>
            <a:r>
              <a:rPr lang="en-GB" dirty="0" err="1" smtClean="0"/>
              <a:t>Zong</a:t>
            </a:r>
            <a:endParaRPr lang="en-GB" dirty="0"/>
          </a:p>
        </p:txBody>
      </p:sp>
    </p:spTree>
    <p:extLst>
      <p:ext uri="{BB962C8B-B14F-4D97-AF65-F5344CB8AC3E}">
        <p14:creationId xmlns:p14="http://schemas.microsoft.com/office/powerpoint/2010/main" val="1484717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History that needs to be re/told</a:t>
            </a:r>
          </a:p>
        </p:txBody>
      </p:sp>
      <p:sp>
        <p:nvSpPr>
          <p:cNvPr id="3" name="Content Placeholder 2"/>
          <p:cNvSpPr>
            <a:spLocks noGrp="1"/>
          </p:cNvSpPr>
          <p:nvPr>
            <p:ph sz="half" idx="1"/>
          </p:nvPr>
        </p:nvSpPr>
        <p:spPr/>
        <p:txBody>
          <a:bodyPr/>
          <a:lstStyle/>
          <a:p>
            <a:r>
              <a:rPr lang="en-GB" dirty="0" smtClean="0"/>
              <a:t>Slavery and the Slave Trade was not abolished by Wilberforce et al alone but by Black Liberationists like </a:t>
            </a:r>
            <a:r>
              <a:rPr lang="en-GB" dirty="0"/>
              <a:t>François-Dominique Toussaint </a:t>
            </a:r>
            <a:r>
              <a:rPr lang="en-GB" dirty="0" err="1" smtClean="0"/>
              <a:t>Louverture</a:t>
            </a:r>
            <a:r>
              <a:rPr lang="en-GB" dirty="0" smtClean="0"/>
              <a:t>, Sam Sharpe, Paul Bogle, </a:t>
            </a:r>
            <a:r>
              <a:rPr lang="en-GB" dirty="0" err="1" smtClean="0"/>
              <a:t>etc</a:t>
            </a:r>
            <a:endParaRPr lang="en-GB"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34286" y="2560638"/>
            <a:ext cx="3980329" cy="3309937"/>
          </a:xfrm>
        </p:spPr>
      </p:pic>
    </p:spTree>
    <p:extLst>
      <p:ext uri="{BB962C8B-B14F-4D97-AF65-F5344CB8AC3E}">
        <p14:creationId xmlns:p14="http://schemas.microsoft.com/office/powerpoint/2010/main" val="1498399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a:t>History that needs to be re/told</a:t>
            </a:r>
          </a:p>
        </p:txBody>
      </p:sp>
      <p:sp>
        <p:nvSpPr>
          <p:cNvPr id="13" name="Content Placeholder 12"/>
          <p:cNvSpPr>
            <a:spLocks noGrp="1"/>
          </p:cNvSpPr>
          <p:nvPr>
            <p:ph sz="half" idx="1"/>
          </p:nvPr>
        </p:nvSpPr>
        <p:spPr/>
        <p:txBody>
          <a:bodyPr>
            <a:normAutofit fontScale="92500"/>
          </a:bodyPr>
          <a:lstStyle/>
          <a:p>
            <a:r>
              <a:rPr lang="en-GB" dirty="0"/>
              <a:t>Colonised Africans/</a:t>
            </a:r>
            <a:r>
              <a:rPr lang="en-GB" dirty="0" err="1"/>
              <a:t>Caribbeans</a:t>
            </a:r>
            <a:r>
              <a:rPr lang="en-GB" dirty="0"/>
              <a:t> fought and died in WW1 &amp; </a:t>
            </a:r>
            <a:r>
              <a:rPr lang="en-GB" dirty="0" smtClean="0"/>
              <a:t>WW2</a:t>
            </a:r>
          </a:p>
          <a:p>
            <a:r>
              <a:rPr lang="en-GB" dirty="0"/>
              <a:t>The creation of the </a:t>
            </a:r>
            <a:r>
              <a:rPr lang="en-GB" b="1" i="1" dirty="0"/>
              <a:t>British West Indies Regiment</a:t>
            </a:r>
            <a:r>
              <a:rPr lang="en-GB" dirty="0"/>
              <a:t> was formalised by Army Order number 4 of 1916. This had been passed on 3 November 1915. The Order stated that the regiment would be recognised as a corps for the purposes of the Army Act.</a:t>
            </a:r>
          </a:p>
        </p:txBody>
      </p:sp>
      <p:pic>
        <p:nvPicPr>
          <p:cNvPr id="15" name="Content Placeholder 1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86861" y="2560320"/>
            <a:ext cx="4034118" cy="3309937"/>
          </a:xfrm>
        </p:spPr>
      </p:pic>
    </p:spTree>
    <p:extLst>
      <p:ext uri="{BB962C8B-B14F-4D97-AF65-F5344CB8AC3E}">
        <p14:creationId xmlns:p14="http://schemas.microsoft.com/office/powerpoint/2010/main" val="793400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History that needs to be re/told</a:t>
            </a:r>
          </a:p>
        </p:txBody>
      </p:sp>
      <p:sp>
        <p:nvSpPr>
          <p:cNvPr id="3" name="Content Placeholder 2"/>
          <p:cNvSpPr>
            <a:spLocks noGrp="1"/>
          </p:cNvSpPr>
          <p:nvPr>
            <p:ph sz="half" idx="1"/>
          </p:nvPr>
        </p:nvSpPr>
        <p:spPr/>
        <p:txBody>
          <a:bodyPr/>
          <a:lstStyle/>
          <a:p>
            <a:r>
              <a:rPr lang="en-GB" dirty="0"/>
              <a:t>‘</a:t>
            </a:r>
            <a:r>
              <a:rPr lang="en-GB" dirty="0" err="1"/>
              <a:t>Windrush</a:t>
            </a:r>
            <a:r>
              <a:rPr lang="en-GB" dirty="0"/>
              <a:t>’ launched Multicultural Britain and Black Christian/Church Movement in Britain</a:t>
            </a:r>
          </a:p>
          <a:p>
            <a:endParaRPr lang="en-GB"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81725" y="2684055"/>
            <a:ext cx="4718050" cy="3063103"/>
          </a:xfrm>
        </p:spPr>
      </p:pic>
    </p:spTree>
    <p:extLst>
      <p:ext uri="{BB962C8B-B14F-4D97-AF65-F5344CB8AC3E}">
        <p14:creationId xmlns:p14="http://schemas.microsoft.com/office/powerpoint/2010/main" val="3784422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Black History Month </a:t>
            </a:r>
            <a:endParaRPr lang="en-GB" dirty="0"/>
          </a:p>
        </p:txBody>
      </p:sp>
      <p:sp>
        <p:nvSpPr>
          <p:cNvPr id="3" name="Content Placeholder 2"/>
          <p:cNvSpPr>
            <a:spLocks noGrp="1"/>
          </p:cNvSpPr>
          <p:nvPr>
            <p:ph sz="half" idx="1"/>
          </p:nvPr>
        </p:nvSpPr>
        <p:spPr/>
        <p:txBody>
          <a:bodyPr/>
          <a:lstStyle/>
          <a:p>
            <a:r>
              <a:rPr lang="en-GB" dirty="0" smtClean="0"/>
              <a:t>BHM seeks not to replace but supplement and act as a corrective to better history as ‘A Time to Speak’ (Paul Grant &amp; Raj Patel) </a:t>
            </a:r>
            <a:endParaRPr lang="en-GB"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62165" y="2560320"/>
            <a:ext cx="4249270" cy="3065929"/>
          </a:xfrm>
        </p:spPr>
      </p:pic>
    </p:spTree>
    <p:extLst>
      <p:ext uri="{BB962C8B-B14F-4D97-AF65-F5344CB8AC3E}">
        <p14:creationId xmlns:p14="http://schemas.microsoft.com/office/powerpoint/2010/main" val="2448243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Rationale</a:t>
            </a:r>
            <a:endParaRPr lang="en-GB" dirty="0"/>
          </a:p>
        </p:txBody>
      </p:sp>
      <p:sp>
        <p:nvSpPr>
          <p:cNvPr id="3" name="Content Placeholder 2"/>
          <p:cNvSpPr>
            <a:spLocks noGrp="1"/>
          </p:cNvSpPr>
          <p:nvPr>
            <p:ph sz="half" idx="1"/>
          </p:nvPr>
        </p:nvSpPr>
        <p:spPr/>
        <p:txBody>
          <a:bodyPr/>
          <a:lstStyle/>
          <a:p>
            <a:r>
              <a:rPr lang="en-GB" dirty="0"/>
              <a:t>The Greek word was borrowed into Classical Latin as </a:t>
            </a:r>
            <a:r>
              <a:rPr lang="en-GB" dirty="0" err="1"/>
              <a:t>historia</a:t>
            </a:r>
            <a:r>
              <a:rPr lang="en-GB" dirty="0"/>
              <a:t>, </a:t>
            </a:r>
            <a:r>
              <a:rPr lang="en-GB" i="1" dirty="0"/>
              <a:t>meaning</a:t>
            </a:r>
            <a:r>
              <a:rPr lang="en-GB" dirty="0"/>
              <a:t> </a:t>
            </a:r>
            <a:r>
              <a:rPr lang="en-GB" dirty="0" smtClean="0"/>
              <a:t>‘written </a:t>
            </a:r>
            <a:r>
              <a:rPr lang="en-GB" dirty="0"/>
              <a:t>account of past </a:t>
            </a:r>
            <a:r>
              <a:rPr lang="en-GB" dirty="0" smtClean="0"/>
              <a:t>events…recorded </a:t>
            </a:r>
            <a:r>
              <a:rPr lang="en-GB" dirty="0"/>
              <a:t>knowledge of past events, story, </a:t>
            </a:r>
            <a:r>
              <a:rPr lang="en-GB" dirty="0" smtClean="0"/>
              <a:t>narrative’.</a:t>
            </a:r>
            <a:endParaRPr lang="en-GB"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08376" y="2721685"/>
            <a:ext cx="4173967" cy="2829261"/>
          </a:xfrm>
        </p:spPr>
      </p:pic>
    </p:spTree>
    <p:extLst>
      <p:ext uri="{BB962C8B-B14F-4D97-AF65-F5344CB8AC3E}">
        <p14:creationId xmlns:p14="http://schemas.microsoft.com/office/powerpoint/2010/main" val="2265746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Rationale</a:t>
            </a:r>
            <a:endParaRPr lang="en-GB" dirty="0"/>
          </a:p>
        </p:txBody>
      </p:sp>
      <p:sp>
        <p:nvSpPr>
          <p:cNvPr id="3" name="Content Placeholder 2"/>
          <p:cNvSpPr>
            <a:spLocks noGrp="1"/>
          </p:cNvSpPr>
          <p:nvPr>
            <p:ph sz="half" idx="1"/>
          </p:nvPr>
        </p:nvSpPr>
        <p:spPr/>
        <p:txBody>
          <a:bodyPr/>
          <a:lstStyle/>
          <a:p>
            <a:r>
              <a:rPr lang="en-GB" dirty="0"/>
              <a:t>History is written by the </a:t>
            </a:r>
            <a:r>
              <a:rPr lang="en-GB" dirty="0" smtClean="0"/>
              <a:t>victors (</a:t>
            </a:r>
            <a:r>
              <a:rPr lang="en-GB" dirty="0"/>
              <a:t>Walter </a:t>
            </a:r>
            <a:r>
              <a:rPr lang="en-GB" dirty="0" smtClean="0"/>
              <a:t>Benjamin, German-Jewish </a:t>
            </a:r>
            <a:r>
              <a:rPr lang="en-GB" dirty="0"/>
              <a:t>Marxist literary </a:t>
            </a:r>
            <a:r>
              <a:rPr lang="en-GB" dirty="0" smtClean="0"/>
              <a:t>critic and philosopher). </a:t>
            </a:r>
          </a:p>
          <a:p>
            <a:r>
              <a:rPr lang="en-GB" dirty="0" smtClean="0"/>
              <a:t>Until lions have their own historians, the story of the hunt will always glorify the hunter (Richard </a:t>
            </a:r>
            <a:r>
              <a:rPr lang="en-GB" dirty="0" err="1" smtClean="0"/>
              <a:t>Reddie</a:t>
            </a:r>
            <a:r>
              <a:rPr lang="en-GB" dirty="0" smtClean="0"/>
              <a:t>)</a:t>
            </a:r>
            <a:endParaRPr lang="en-GB"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78533" y="2560321"/>
            <a:ext cx="3571538" cy="2812574"/>
          </a:xfrm>
        </p:spPr>
      </p:pic>
    </p:spTree>
    <p:extLst>
      <p:ext uri="{BB962C8B-B14F-4D97-AF65-F5344CB8AC3E}">
        <p14:creationId xmlns:p14="http://schemas.microsoft.com/office/powerpoint/2010/main" val="2230028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Rationale</a:t>
            </a:r>
            <a:endParaRPr lang="en-GB" dirty="0"/>
          </a:p>
        </p:txBody>
      </p:sp>
      <p:sp>
        <p:nvSpPr>
          <p:cNvPr id="5" name="Content Placeholder 4"/>
          <p:cNvSpPr>
            <a:spLocks noGrp="1"/>
          </p:cNvSpPr>
          <p:nvPr>
            <p:ph sz="half" idx="1"/>
          </p:nvPr>
        </p:nvSpPr>
        <p:spPr/>
        <p:txBody>
          <a:bodyPr/>
          <a:lstStyle/>
          <a:p>
            <a:r>
              <a:rPr lang="en-GB" dirty="0" smtClean="0"/>
              <a:t>Winston </a:t>
            </a:r>
            <a:r>
              <a:rPr lang="en-GB" dirty="0"/>
              <a:t>Churchill famously remarked in the House of Commons during an exchange with the Prime Minister in the 1930s that he was confident history would find Baldwin wrong - huge grin - "because I shall write that history". </a:t>
            </a:r>
            <a:r>
              <a:rPr lang="en-GB" dirty="0" smtClean="0"/>
              <a:t>(Max Hastings) </a:t>
            </a:r>
            <a:endParaRPr lang="en-GB"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85781" y="2560638"/>
            <a:ext cx="3309937" cy="3309937"/>
          </a:xfrm>
        </p:spPr>
      </p:pic>
    </p:spTree>
    <p:extLst>
      <p:ext uri="{BB962C8B-B14F-4D97-AF65-F5344CB8AC3E}">
        <p14:creationId xmlns:p14="http://schemas.microsoft.com/office/powerpoint/2010/main" val="33355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Rationale</a:t>
            </a:r>
            <a:endParaRPr lang="en-GB" dirty="0"/>
          </a:p>
        </p:txBody>
      </p:sp>
      <p:sp>
        <p:nvSpPr>
          <p:cNvPr id="3" name="Content Placeholder 2"/>
          <p:cNvSpPr>
            <a:spLocks noGrp="1"/>
          </p:cNvSpPr>
          <p:nvPr>
            <p:ph sz="half" idx="1"/>
          </p:nvPr>
        </p:nvSpPr>
        <p:spPr>
          <a:xfrm>
            <a:off x="814354" y="2753958"/>
            <a:ext cx="4718304" cy="3310128"/>
          </a:xfrm>
        </p:spPr>
        <p:txBody>
          <a:bodyPr>
            <a:normAutofit fontScale="92500" lnSpcReduction="10000"/>
          </a:bodyPr>
          <a:lstStyle/>
          <a:p>
            <a:r>
              <a:rPr lang="en-GB" dirty="0" smtClean="0"/>
              <a:t>History is a weapon in the miseducation of the </a:t>
            </a:r>
            <a:r>
              <a:rPr lang="en-GB" dirty="0"/>
              <a:t>‘negro’ </a:t>
            </a:r>
            <a:r>
              <a:rPr lang="en-GB" dirty="0" smtClean="0"/>
              <a:t>(Carter </a:t>
            </a:r>
            <a:r>
              <a:rPr lang="en-GB" dirty="0"/>
              <a:t>Godwin </a:t>
            </a:r>
            <a:r>
              <a:rPr lang="en-GB" dirty="0" smtClean="0"/>
              <a:t>Woodson)</a:t>
            </a:r>
          </a:p>
          <a:p>
            <a:r>
              <a:rPr lang="en-GB" dirty="0" smtClean="0"/>
              <a:t>The late </a:t>
            </a:r>
            <a:r>
              <a:rPr lang="en-GB" b="1" dirty="0" smtClean="0"/>
              <a:t>Ivan Van </a:t>
            </a:r>
            <a:r>
              <a:rPr lang="en-GB" b="1" dirty="0" err="1" smtClean="0"/>
              <a:t>Sertima</a:t>
            </a:r>
            <a:r>
              <a:rPr lang="en-GB" b="1" dirty="0" smtClean="0"/>
              <a:t> </a:t>
            </a:r>
            <a:r>
              <a:rPr lang="en-GB" dirty="0" smtClean="0"/>
              <a:t>(Professor of African Studies, USA), </a:t>
            </a:r>
            <a:r>
              <a:rPr lang="en-GB" dirty="0" err="1" smtClean="0"/>
              <a:t>Runoko</a:t>
            </a:r>
            <a:r>
              <a:rPr lang="en-GB" dirty="0" smtClean="0"/>
              <a:t> </a:t>
            </a:r>
            <a:r>
              <a:rPr lang="en-GB" dirty="0" err="1" smtClean="0"/>
              <a:t>Rashidi</a:t>
            </a:r>
            <a:r>
              <a:rPr lang="en-GB" dirty="0" smtClean="0"/>
              <a:t>, et al., argue that European historical scholarship has been ‘racist’</a:t>
            </a:r>
          </a:p>
          <a:p>
            <a:r>
              <a:rPr lang="en-GB" dirty="0" smtClean="0"/>
              <a:t>The African story needs re/telling from African perspective</a:t>
            </a:r>
          </a:p>
          <a:p>
            <a:endParaRPr lang="en-GB" dirty="0"/>
          </a:p>
        </p:txBody>
      </p:sp>
      <p:sp>
        <p:nvSpPr>
          <p:cNvPr id="5" name="Rectangle 1"/>
          <p:cNvSpPr>
            <a:spLocks noChangeArrowheads="1"/>
          </p:cNvSpPr>
          <p:nvPr/>
        </p:nvSpPr>
        <p:spPr bwMode="auto">
          <a:xfrm>
            <a:off x="-484094" y="-520609"/>
            <a:ext cx="12192000" cy="1428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87209" tIns="158700" rIns="91440" bIns="15870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hlinkClick r:id="rId3"/>
              </a:rPr>
              <a:t>  </a:t>
            </a:r>
            <a:r>
              <a:rPr kumimoji="0" lang="en-US" altLang="en-US" sz="39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500" b="1" i="0" u="none" strike="noStrike" cap="none" normalizeH="0" baseline="0" dirty="0" smtClean="0">
              <a:ln>
                <a:noFill/>
              </a:ln>
              <a:solidFill>
                <a:schemeClr val="tx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9"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067774" y="2667896"/>
            <a:ext cx="3528508" cy="2926080"/>
          </a:xfrm>
        </p:spPr>
      </p:pic>
    </p:spTree>
    <p:extLst>
      <p:ext uri="{BB962C8B-B14F-4D97-AF65-F5344CB8AC3E}">
        <p14:creationId xmlns:p14="http://schemas.microsoft.com/office/powerpoint/2010/main" val="1770222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History that needs to be re/told</a:t>
            </a:r>
          </a:p>
        </p:txBody>
      </p:sp>
      <p:sp>
        <p:nvSpPr>
          <p:cNvPr id="5" name="Content Placeholder 4"/>
          <p:cNvSpPr>
            <a:spLocks noGrp="1"/>
          </p:cNvSpPr>
          <p:nvPr>
            <p:ph sz="half" idx="1"/>
          </p:nvPr>
        </p:nvSpPr>
        <p:spPr/>
        <p:txBody>
          <a:bodyPr>
            <a:normAutofit/>
          </a:bodyPr>
          <a:lstStyle/>
          <a:p>
            <a:r>
              <a:rPr lang="en-GB" dirty="0"/>
              <a:t>Human Life (may have) started in Africa – the cradle of civilisation</a:t>
            </a:r>
          </a:p>
          <a:p>
            <a:r>
              <a:rPr lang="en-GB" dirty="0" smtClean="0"/>
              <a:t>New </a:t>
            </a:r>
            <a:r>
              <a:rPr lang="en-GB" dirty="0"/>
              <a:t>DNA evidence suggests "African Eve", the 150,000-year-old female ancestor of every person on Earth, may have lived in Tanzania or </a:t>
            </a:r>
            <a:r>
              <a:rPr lang="en-GB" dirty="0" smtClean="0"/>
              <a:t>Ethiopia</a:t>
            </a:r>
            <a:r>
              <a:rPr lang="en-GB" dirty="0"/>
              <a:t> </a:t>
            </a:r>
            <a:r>
              <a:rPr lang="en-GB" dirty="0" smtClean="0"/>
              <a:t>(BBC)</a:t>
            </a:r>
            <a:endParaRPr lang="en-GB"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80922" y="2560638"/>
            <a:ext cx="4319656" cy="3309937"/>
          </a:xfrm>
        </p:spPr>
      </p:pic>
    </p:spTree>
    <p:extLst>
      <p:ext uri="{BB962C8B-B14F-4D97-AF65-F5344CB8AC3E}">
        <p14:creationId xmlns:p14="http://schemas.microsoft.com/office/powerpoint/2010/main" val="2228610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History that needs to be re/told</a:t>
            </a:r>
            <a:endParaRPr lang="en-GB" dirty="0"/>
          </a:p>
        </p:txBody>
      </p:sp>
      <p:sp>
        <p:nvSpPr>
          <p:cNvPr id="5" name="Content Placeholder 4"/>
          <p:cNvSpPr>
            <a:spLocks noGrp="1"/>
          </p:cNvSpPr>
          <p:nvPr>
            <p:ph sz="half" idx="1"/>
          </p:nvPr>
        </p:nvSpPr>
        <p:spPr/>
        <p:txBody>
          <a:bodyPr/>
          <a:lstStyle/>
          <a:p>
            <a:r>
              <a:rPr lang="en-GB" dirty="0" smtClean="0"/>
              <a:t>Africa was a well established land (Robin Walker ‘When we Ruled’)</a:t>
            </a:r>
          </a:p>
          <a:p>
            <a:endParaRPr lang="en-GB" dirty="0" smtClean="0"/>
          </a:p>
          <a:p>
            <a:endParaRPr lang="en-GB"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9435" y="2764715"/>
            <a:ext cx="3614569" cy="2926080"/>
          </a:xfrm>
        </p:spPr>
      </p:pic>
    </p:spTree>
    <p:extLst>
      <p:ext uri="{BB962C8B-B14F-4D97-AF65-F5344CB8AC3E}">
        <p14:creationId xmlns:p14="http://schemas.microsoft.com/office/powerpoint/2010/main" val="3177729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History that needs to be re/told</a:t>
            </a:r>
          </a:p>
        </p:txBody>
      </p:sp>
      <p:sp>
        <p:nvSpPr>
          <p:cNvPr id="3" name="Content Placeholder 2"/>
          <p:cNvSpPr>
            <a:spLocks noGrp="1"/>
          </p:cNvSpPr>
          <p:nvPr>
            <p:ph sz="half" idx="1"/>
          </p:nvPr>
        </p:nvSpPr>
        <p:spPr/>
        <p:txBody>
          <a:bodyPr/>
          <a:lstStyle/>
          <a:p>
            <a:r>
              <a:rPr lang="en-GB" dirty="0"/>
              <a:t>The Jesus story is more an African story than a European one</a:t>
            </a:r>
          </a:p>
          <a:p>
            <a:endParaRPr lang="en-GB"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9436" y="2786856"/>
            <a:ext cx="3439552" cy="2857500"/>
          </a:xfrm>
        </p:spPr>
      </p:pic>
    </p:spTree>
    <p:extLst>
      <p:ext uri="{BB962C8B-B14F-4D97-AF65-F5344CB8AC3E}">
        <p14:creationId xmlns:p14="http://schemas.microsoft.com/office/powerpoint/2010/main" val="1611488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History that needs to be re/told</a:t>
            </a:r>
          </a:p>
        </p:txBody>
      </p:sp>
      <p:sp>
        <p:nvSpPr>
          <p:cNvPr id="3" name="Content Placeholder 2"/>
          <p:cNvSpPr>
            <a:spLocks noGrp="1"/>
          </p:cNvSpPr>
          <p:nvPr>
            <p:ph sz="half" idx="1"/>
          </p:nvPr>
        </p:nvSpPr>
        <p:spPr/>
        <p:txBody>
          <a:bodyPr/>
          <a:lstStyle/>
          <a:p>
            <a:r>
              <a:rPr lang="en-GB" dirty="0" smtClean="0"/>
              <a:t>After Jerusalem, Judea, Samaria…the Christian Gospel went to Africa (Acts 8)</a:t>
            </a:r>
            <a:endParaRPr lang="en-GB"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6752" y="2560638"/>
            <a:ext cx="4020133" cy="3309937"/>
          </a:xfrm>
        </p:spPr>
      </p:pic>
    </p:spTree>
    <p:extLst>
      <p:ext uri="{BB962C8B-B14F-4D97-AF65-F5344CB8AC3E}">
        <p14:creationId xmlns:p14="http://schemas.microsoft.com/office/powerpoint/2010/main" val="3833847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235</TotalTime>
  <Words>2224</Words>
  <Application>Microsoft Office PowerPoint</Application>
  <PresentationFormat>Custom</PresentationFormat>
  <Paragraphs>74</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Organic</vt:lpstr>
      <vt:lpstr>Why Black History</vt:lpstr>
      <vt:lpstr>Rationale</vt:lpstr>
      <vt:lpstr>Rationale</vt:lpstr>
      <vt:lpstr>Rationale</vt:lpstr>
      <vt:lpstr>Rationale</vt:lpstr>
      <vt:lpstr>History that needs to be re/told</vt:lpstr>
      <vt:lpstr>History that needs to be re/told</vt:lpstr>
      <vt:lpstr>History that needs to be re/told</vt:lpstr>
      <vt:lpstr>History that needs to be re/told</vt:lpstr>
      <vt:lpstr>History that needs to be re/told</vt:lpstr>
      <vt:lpstr>History that needs to be re/told</vt:lpstr>
      <vt:lpstr>History that needs to be re/told</vt:lpstr>
      <vt:lpstr>History that needs to be re/told</vt:lpstr>
      <vt:lpstr>History that needs to be re/told</vt:lpstr>
      <vt:lpstr>History that needs to be re/told</vt:lpstr>
      <vt:lpstr>Black History Month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Black History</dc:title>
  <dc:creator>Joe Aldred</dc:creator>
  <cp:lastModifiedBy>Geraldine Brown</cp:lastModifiedBy>
  <cp:revision>24</cp:revision>
  <dcterms:created xsi:type="dcterms:W3CDTF">2015-10-14T19:46:39Z</dcterms:created>
  <dcterms:modified xsi:type="dcterms:W3CDTF">2015-11-11T10:49:07Z</dcterms:modified>
</cp:coreProperties>
</file>